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tif" ContentType="image/tif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771" r:id="rId4"/>
    <p:sldMasterId id="2147483783" r:id="rId5"/>
  </p:sldMasterIdLst>
  <p:notesMasterIdLst>
    <p:notesMasterId r:id="rId56"/>
  </p:notesMasterIdLst>
  <p:handoutMasterIdLst>
    <p:handoutMasterId r:id="rId57"/>
  </p:handoutMasterIdLst>
  <p:sldIdLst>
    <p:sldId id="442" r:id="rId6"/>
    <p:sldId id="542" r:id="rId7"/>
    <p:sldId id="557" r:id="rId8"/>
    <p:sldId id="443" r:id="rId9"/>
    <p:sldId id="571" r:id="rId10"/>
    <p:sldId id="504" r:id="rId11"/>
    <p:sldId id="544" r:id="rId12"/>
    <p:sldId id="589" r:id="rId13"/>
    <p:sldId id="588" r:id="rId14"/>
    <p:sldId id="587" r:id="rId15"/>
    <p:sldId id="561" r:id="rId16"/>
    <p:sldId id="590" r:id="rId17"/>
    <p:sldId id="591" r:id="rId18"/>
    <p:sldId id="592" r:id="rId19"/>
    <p:sldId id="593" r:id="rId20"/>
    <p:sldId id="594" r:id="rId21"/>
    <p:sldId id="595" r:id="rId22"/>
    <p:sldId id="597" r:id="rId23"/>
    <p:sldId id="559" r:id="rId24"/>
    <p:sldId id="574" r:id="rId25"/>
    <p:sldId id="575" r:id="rId26"/>
    <p:sldId id="576" r:id="rId27"/>
    <p:sldId id="577" r:id="rId28"/>
    <p:sldId id="578" r:id="rId29"/>
    <p:sldId id="579" r:id="rId30"/>
    <p:sldId id="558" r:id="rId31"/>
    <p:sldId id="533" r:id="rId32"/>
    <p:sldId id="536" r:id="rId33"/>
    <p:sldId id="598" r:id="rId34"/>
    <p:sldId id="599" r:id="rId35"/>
    <p:sldId id="600" r:id="rId36"/>
    <p:sldId id="601" r:id="rId37"/>
    <p:sldId id="602" r:id="rId38"/>
    <p:sldId id="603" r:id="rId39"/>
    <p:sldId id="604" r:id="rId40"/>
    <p:sldId id="605" r:id="rId41"/>
    <p:sldId id="606" r:id="rId42"/>
    <p:sldId id="552" r:id="rId43"/>
    <p:sldId id="553" r:id="rId44"/>
    <p:sldId id="554" r:id="rId45"/>
    <p:sldId id="566" r:id="rId46"/>
    <p:sldId id="567" r:id="rId47"/>
    <p:sldId id="529" r:id="rId48"/>
    <p:sldId id="580" r:id="rId49"/>
    <p:sldId id="581" r:id="rId50"/>
    <p:sldId id="582" r:id="rId51"/>
    <p:sldId id="585" r:id="rId52"/>
    <p:sldId id="586" r:id="rId53"/>
    <p:sldId id="584" r:id="rId54"/>
    <p:sldId id="563" r:id="rId5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Nelson" initials="LA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800000"/>
    <a:srgbClr val="0000FF"/>
    <a:srgbClr val="F8A0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53" autoAdjust="0"/>
    <p:restoredTop sz="91503" autoAdjust="0"/>
  </p:normalViewPr>
  <p:slideViewPr>
    <p:cSldViewPr>
      <p:cViewPr>
        <p:scale>
          <a:sx n="66" d="100"/>
          <a:sy n="66" d="100"/>
        </p:scale>
        <p:origin x="-1422" y="-42"/>
      </p:cViewPr>
      <p:guideLst>
        <p:guide orient="horz" pos="2160"/>
        <p:guide pos="2880"/>
      </p:guideLst>
    </p:cSldViewPr>
  </p:slideViewPr>
  <p:notesTextViewPr>
    <p:cViewPr>
      <p:scale>
        <a:sx n="1" d="1"/>
        <a:sy n="1" d="1"/>
      </p:scale>
      <p:origin x="0" y="0"/>
    </p:cViewPr>
  </p:notesTextViewPr>
  <p:sorterViewPr>
    <p:cViewPr>
      <p:scale>
        <a:sx n="68" d="100"/>
        <a:sy n="68"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BE0DF3F6-BEA2-4C61-A7D0-BCA5AC2DC1DA}" type="datetimeFigureOut">
              <a:rPr lang="en-US" smtClean="0"/>
              <a:t>9/25/2015</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9DD1C4FD-FAB7-48BF-97EF-2A22865490D5}" type="slidenum">
              <a:rPr lang="en-US" smtClean="0"/>
              <a:t>‹#›</a:t>
            </a:fld>
            <a:endParaRPr lang="en-US"/>
          </a:p>
        </p:txBody>
      </p:sp>
    </p:spTree>
    <p:extLst>
      <p:ext uri="{BB962C8B-B14F-4D97-AF65-F5344CB8AC3E}">
        <p14:creationId xmlns:p14="http://schemas.microsoft.com/office/powerpoint/2010/main" val="2822271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422F8A49-B9C6-4316-8CAB-484FF4332D00}" type="datetimeFigureOut">
              <a:rPr lang="en-US" smtClean="0"/>
              <a:t>9/25/2015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BCDD84B0-FA0F-4B85-BC97-E790FECACB58}" type="slidenum">
              <a:rPr lang="en-US" smtClean="0"/>
              <a:t>‹#›</a:t>
            </a:fld>
            <a:endParaRPr lang="en-US"/>
          </a:p>
        </p:txBody>
      </p:sp>
    </p:spTree>
    <p:extLst>
      <p:ext uri="{BB962C8B-B14F-4D97-AF65-F5344CB8AC3E}">
        <p14:creationId xmlns:p14="http://schemas.microsoft.com/office/powerpoint/2010/main" val="1445820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DD84B0-FA0F-4B85-BC97-E790FECACB58}" type="slidenum">
              <a:rPr lang="en-US" smtClean="0"/>
              <a:t>1</a:t>
            </a:fld>
            <a:endParaRPr lang="en-US"/>
          </a:p>
        </p:txBody>
      </p:sp>
    </p:spTree>
    <p:extLst>
      <p:ext uri="{BB962C8B-B14F-4D97-AF65-F5344CB8AC3E}">
        <p14:creationId xmlns:p14="http://schemas.microsoft.com/office/powerpoint/2010/main" val="3125955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Meeting planned for acquisition of global antibiotic use data</a:t>
            </a:r>
            <a:r>
              <a:rPr lang="en-US" baseline="0" dirty="0" smtClean="0"/>
              <a:t> in humans and agriculture, Oct 2015; First step, add data layers to EID hotspots model for bacterial pathogen emergence. </a:t>
            </a:r>
            <a:endParaRPr lang="en-US" dirty="0"/>
          </a:p>
        </p:txBody>
      </p:sp>
      <p:sp>
        <p:nvSpPr>
          <p:cNvPr id="4" name="Slide Number Placeholder 3"/>
          <p:cNvSpPr>
            <a:spLocks noGrp="1"/>
          </p:cNvSpPr>
          <p:nvPr>
            <p:ph type="sldNum" sz="quarter" idx="10"/>
          </p:nvPr>
        </p:nvSpPr>
        <p:spPr/>
        <p:txBody>
          <a:bodyPr/>
          <a:lstStyle/>
          <a:p>
            <a:fld id="{BCDD84B0-FA0F-4B85-BC97-E790FECACB58}" type="slidenum">
              <a:rPr lang="en-US" smtClean="0"/>
              <a:t>19</a:t>
            </a:fld>
            <a:endParaRPr lang="en-US"/>
          </a:p>
        </p:txBody>
      </p:sp>
    </p:spTree>
    <p:extLst>
      <p:ext uri="{BB962C8B-B14F-4D97-AF65-F5344CB8AC3E}">
        <p14:creationId xmlns:p14="http://schemas.microsoft.com/office/powerpoint/2010/main" val="612054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Wet</a:t>
            </a:r>
            <a:r>
              <a:rPr lang="en-US" baseline="0" dirty="0" smtClean="0"/>
              <a:t> markets ins China. Pictures were taken at wet markets in the </a:t>
            </a:r>
            <a:r>
              <a:rPr lang="en-US" dirty="0"/>
              <a:t>Guangdong province</a:t>
            </a:r>
            <a:endParaRPr lang="en-US" baseline="0" dirty="0" smtClean="0"/>
          </a:p>
          <a:p>
            <a:r>
              <a:rPr lang="en-US" dirty="0" smtClean="0"/>
              <a:t>Our risk</a:t>
            </a:r>
            <a:r>
              <a:rPr lang="en-US" baseline="0" dirty="0" smtClean="0"/>
              <a:t> index takes into account mammal diversity (number of hosts) their abundance and their associated viruses and the number of viruses shared with humans (as reported in the literature).</a:t>
            </a:r>
          </a:p>
          <a:p>
            <a:endParaRPr lang="en-US" baseline="0" dirty="0" smtClean="0"/>
          </a:p>
          <a:p>
            <a:r>
              <a:rPr lang="en-US" baseline="0" dirty="0" err="1" smtClean="0"/>
              <a:t>Barplots</a:t>
            </a:r>
            <a:r>
              <a:rPr lang="en-US" baseline="0" dirty="0" smtClean="0"/>
              <a:t> describe the volume (number of animals) of each species found in two –very different- wet markets. While both markets offer Raccoon dogs, the market on the left has a bigger volume available compared with the other market. Note the scales in both figures are completely different: left is on the hundreds vs. right with a maximum of 15.</a:t>
            </a:r>
            <a:endParaRPr lang="en-US" dirty="0"/>
          </a:p>
        </p:txBody>
      </p:sp>
      <p:sp>
        <p:nvSpPr>
          <p:cNvPr id="4" name="Slide Number Placeholder 3"/>
          <p:cNvSpPr>
            <a:spLocks noGrp="1"/>
          </p:cNvSpPr>
          <p:nvPr>
            <p:ph type="sldNum" sz="quarter" idx="10"/>
          </p:nvPr>
        </p:nvSpPr>
        <p:spPr/>
        <p:txBody>
          <a:bodyPr/>
          <a:lstStyle/>
          <a:p>
            <a:fld id="{2AA36611-CF0A-434A-AD76-8979A6A67FA5}" type="slidenum">
              <a:rPr lang="en-US" smtClean="0"/>
              <a:t>20</a:t>
            </a:fld>
            <a:endParaRPr lang="en-US"/>
          </a:p>
        </p:txBody>
      </p:sp>
    </p:spTree>
    <p:extLst>
      <p:ext uri="{BB962C8B-B14F-4D97-AF65-F5344CB8AC3E}">
        <p14:creationId xmlns:p14="http://schemas.microsoft.com/office/powerpoint/2010/main" val="2180199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Based on the index risk from previous</a:t>
            </a:r>
            <a:r>
              <a:rPr lang="en-US" baseline="0" dirty="0" smtClean="0"/>
              <a:t> slide. The large market would the most riskiest mainly because the interaction of these two species:</a:t>
            </a:r>
          </a:p>
          <a:p>
            <a:endParaRPr lang="en-US" baseline="0" dirty="0" smtClean="0"/>
          </a:p>
          <a:p>
            <a:pPr marL="232943" indent="-232943">
              <a:buAutoNum type="arabicParenR"/>
            </a:pPr>
            <a:r>
              <a:rPr lang="en-US" baseline="0" dirty="0" smtClean="0"/>
              <a:t>Raccoon dog high volume/high number of viruses/ 2 of them shared with humans. </a:t>
            </a:r>
          </a:p>
          <a:p>
            <a:pPr marL="232943" indent="-232943">
              <a:buAutoNum type="arabicParenR"/>
            </a:pPr>
            <a:r>
              <a:rPr lang="en-US" baseline="0" dirty="0" smtClean="0"/>
              <a:t>Deer (unidentified species): relatively high volume, high number of viruses reported for this taxonomic group, but most importantly high number of shared viruses with humans.</a:t>
            </a:r>
            <a:endParaRPr lang="en-US" dirty="0"/>
          </a:p>
        </p:txBody>
      </p:sp>
      <p:sp>
        <p:nvSpPr>
          <p:cNvPr id="4" name="Slide Number Placeholder 3"/>
          <p:cNvSpPr>
            <a:spLocks noGrp="1"/>
          </p:cNvSpPr>
          <p:nvPr>
            <p:ph type="sldNum" sz="quarter" idx="10"/>
          </p:nvPr>
        </p:nvSpPr>
        <p:spPr/>
        <p:txBody>
          <a:bodyPr/>
          <a:lstStyle/>
          <a:p>
            <a:fld id="{2AA36611-CF0A-434A-AD76-8979A6A67FA5}" type="slidenum">
              <a:rPr lang="en-US" smtClean="0"/>
              <a:t>21</a:t>
            </a:fld>
            <a:endParaRPr lang="en-US"/>
          </a:p>
        </p:txBody>
      </p:sp>
    </p:spTree>
    <p:extLst>
      <p:ext uri="{BB962C8B-B14F-4D97-AF65-F5344CB8AC3E}">
        <p14:creationId xmlns:p14="http://schemas.microsoft.com/office/powerpoint/2010/main" val="3313895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Market network analysis</a:t>
            </a:r>
          </a:p>
          <a:p>
            <a:r>
              <a:rPr lang="en-US" dirty="0" smtClean="0"/>
              <a:t>Viewing markets as connected through the wildlife and pathogens they might share.</a:t>
            </a:r>
          </a:p>
          <a:p>
            <a:endParaRPr lang="en-US" dirty="0" smtClean="0"/>
          </a:p>
          <a:p>
            <a:r>
              <a:rPr lang="en-US" b="1" dirty="0" smtClean="0"/>
              <a:t>Market centrality (risk</a:t>
            </a:r>
            <a:r>
              <a:rPr lang="en-US" b="1" baseline="0" dirty="0" smtClean="0"/>
              <a:t> index)</a:t>
            </a:r>
            <a:endParaRPr lang="en-US" b="1" dirty="0" smtClean="0"/>
          </a:p>
          <a:p>
            <a:endParaRPr lang="en-US" dirty="0" smtClean="0"/>
          </a:p>
          <a:p>
            <a:r>
              <a:rPr lang="en-US" dirty="0" smtClean="0"/>
              <a:t>How connected is a given market with other markets in the network? Centrality Is a measure of the importance of a given market.</a:t>
            </a:r>
          </a:p>
          <a:p>
            <a:r>
              <a:rPr lang="en-US" dirty="0" smtClean="0"/>
              <a:t>	Centrality </a:t>
            </a:r>
            <a:r>
              <a:rPr lang="en-US" dirty="0" err="1" smtClean="0"/>
              <a:t>covaries</a:t>
            </a:r>
            <a:r>
              <a:rPr lang="en-US" dirty="0" smtClean="0"/>
              <a:t> with both species and viruses diversity in the market</a:t>
            </a:r>
          </a:p>
          <a:p>
            <a:endParaRPr lang="en-US" dirty="0" smtClean="0"/>
          </a:p>
          <a:p>
            <a:r>
              <a:rPr lang="en-US" smtClean="0"/>
              <a:t>Centrality</a:t>
            </a:r>
            <a:r>
              <a:rPr lang="en-US" baseline="0" smtClean="0"/>
              <a:t> could </a:t>
            </a:r>
            <a:r>
              <a:rPr lang="en-US" smtClean="0"/>
              <a:t>be </a:t>
            </a:r>
            <a:r>
              <a:rPr lang="en-US" dirty="0" smtClean="0"/>
              <a:t>used to estimate the role of markets as a source of EIDs to humans </a:t>
            </a:r>
          </a:p>
          <a:p>
            <a:endParaRPr lang="en-US" dirty="0"/>
          </a:p>
        </p:txBody>
      </p:sp>
      <p:sp>
        <p:nvSpPr>
          <p:cNvPr id="4" name="Slide Number Placeholder 3"/>
          <p:cNvSpPr>
            <a:spLocks noGrp="1"/>
          </p:cNvSpPr>
          <p:nvPr>
            <p:ph type="sldNum" sz="quarter" idx="10"/>
          </p:nvPr>
        </p:nvSpPr>
        <p:spPr/>
        <p:txBody>
          <a:bodyPr/>
          <a:lstStyle/>
          <a:p>
            <a:fld id="{2AA36611-CF0A-434A-AD76-8979A6A67FA5}" type="slidenum">
              <a:rPr lang="en-US" smtClean="0"/>
              <a:t>22</a:t>
            </a:fld>
            <a:endParaRPr lang="en-US"/>
          </a:p>
        </p:txBody>
      </p:sp>
    </p:spTree>
    <p:extLst>
      <p:ext uri="{BB962C8B-B14F-4D97-AF65-F5344CB8AC3E}">
        <p14:creationId xmlns:p14="http://schemas.microsoft.com/office/powerpoint/2010/main" val="1785470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29BD97-E3D5-3B41-85D1-95433998C6FD}" type="slidenum">
              <a:rPr lang="en-US" smtClean="0"/>
              <a:t>26</a:t>
            </a:fld>
            <a:endParaRPr lang="en-US"/>
          </a:p>
        </p:txBody>
      </p:sp>
    </p:spTree>
    <p:extLst>
      <p:ext uri="{BB962C8B-B14F-4D97-AF65-F5344CB8AC3E}">
        <p14:creationId xmlns:p14="http://schemas.microsoft.com/office/powerpoint/2010/main" val="2452180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DD84B0-FA0F-4B85-BC97-E790FECACB58}" type="slidenum">
              <a:rPr lang="en-US" smtClean="0"/>
              <a:t>27</a:t>
            </a:fld>
            <a:endParaRPr lang="en-US"/>
          </a:p>
        </p:txBody>
      </p:sp>
    </p:spTree>
    <p:extLst>
      <p:ext uri="{BB962C8B-B14F-4D97-AF65-F5344CB8AC3E}">
        <p14:creationId xmlns:p14="http://schemas.microsoft.com/office/powerpoint/2010/main" val="3125955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pPr lvl="0"/>
            <a:endParaRPr/>
          </a:p>
        </p:txBody>
      </p:sp>
      <p:sp>
        <p:nvSpPr>
          <p:cNvPr id="113" name="Shape 113"/>
          <p:cNvSpPr>
            <a:spLocks noGrp="1"/>
          </p:cNvSpPr>
          <p:nvPr>
            <p:ph type="body" sz="quarter" idx="1"/>
          </p:nvPr>
        </p:nvSpPr>
        <p:spPr>
          <a:prstGeom prst="rect">
            <a:avLst/>
          </a:prstGeom>
        </p:spPr>
        <p:txBody>
          <a:bodyPr/>
          <a:lstStyle>
            <a:lvl1pPr>
              <a:lnSpc>
                <a:spcPct val="100000"/>
              </a:lnSpc>
              <a:defRPr sz="1200"/>
            </a:lvl1pPr>
          </a:lstStyle>
          <a:p>
            <a:pPr lvl="0">
              <a:defRPr sz="1800"/>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pPr lvl="0"/>
            <a:endParaRPr/>
          </a:p>
        </p:txBody>
      </p:sp>
      <p:sp>
        <p:nvSpPr>
          <p:cNvPr id="113" name="Shape 113"/>
          <p:cNvSpPr>
            <a:spLocks noGrp="1"/>
          </p:cNvSpPr>
          <p:nvPr>
            <p:ph type="body" sz="quarter" idx="1"/>
          </p:nvPr>
        </p:nvSpPr>
        <p:spPr>
          <a:prstGeom prst="rect">
            <a:avLst/>
          </a:prstGeom>
        </p:spPr>
        <p:txBody>
          <a:bodyPr/>
          <a:lstStyle>
            <a:lvl1pPr>
              <a:lnSpc>
                <a:spcPct val="100000"/>
              </a:lnSpc>
              <a:defRPr sz="1200"/>
            </a:lvl1pPr>
          </a:lstStyle>
          <a:p>
            <a:pPr lvl="0">
              <a:defRPr sz="1800"/>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pPr lvl="0"/>
            <a:endParaRPr/>
          </a:p>
        </p:txBody>
      </p:sp>
      <p:sp>
        <p:nvSpPr>
          <p:cNvPr id="113" name="Shape 113"/>
          <p:cNvSpPr>
            <a:spLocks noGrp="1"/>
          </p:cNvSpPr>
          <p:nvPr>
            <p:ph type="body" sz="quarter" idx="1"/>
          </p:nvPr>
        </p:nvSpPr>
        <p:spPr>
          <a:prstGeom prst="rect">
            <a:avLst/>
          </a:prstGeom>
        </p:spPr>
        <p:txBody>
          <a:bodyPr/>
          <a:lstStyle>
            <a:lvl1pPr>
              <a:lnSpc>
                <a:spcPct val="100000"/>
              </a:lnSpc>
              <a:defRPr sz="1200"/>
            </a:lvl1pPr>
          </a:lstStyle>
          <a:p>
            <a:pPr lvl="0">
              <a:defRPr sz="1800"/>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prstGeom prst="rect">
            <a:avLst/>
          </a:prstGeom>
        </p:spPr>
        <p:txBody>
          <a:bodyPr/>
          <a:lstStyle/>
          <a:p>
            <a:pPr lvl="0"/>
            <a:endParaRPr/>
          </a:p>
        </p:txBody>
      </p:sp>
      <p:sp>
        <p:nvSpPr>
          <p:cNvPr id="113" name="Shape 113"/>
          <p:cNvSpPr>
            <a:spLocks noGrp="1"/>
          </p:cNvSpPr>
          <p:nvPr>
            <p:ph type="body" sz="quarter" idx="1"/>
          </p:nvPr>
        </p:nvSpPr>
        <p:spPr>
          <a:prstGeom prst="rect">
            <a:avLst/>
          </a:prstGeom>
        </p:spPr>
        <p:txBody>
          <a:bodyPr/>
          <a:lstStyle>
            <a:lvl1pPr>
              <a:lnSpc>
                <a:spcPct val="100000"/>
              </a:lnSpc>
              <a:defRPr sz="1200"/>
            </a:lvl1pPr>
          </a:lstStyle>
          <a:p>
            <a:pPr lvl="0">
              <a:defRPr sz="1800"/>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DD84B0-FA0F-4B85-BC97-E790FECACB58}" type="slidenum">
              <a:rPr lang="en-US" smtClean="0"/>
              <a:t>2</a:t>
            </a:fld>
            <a:endParaRPr lang="en-US"/>
          </a:p>
        </p:txBody>
      </p:sp>
    </p:spTree>
    <p:extLst>
      <p:ext uri="{BB962C8B-B14F-4D97-AF65-F5344CB8AC3E}">
        <p14:creationId xmlns:p14="http://schemas.microsoft.com/office/powerpoint/2010/main" val="3125955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a:spLocks noGrp="1" noRot="1" noChangeAspect="1"/>
          </p:cNvSpPr>
          <p:nvPr>
            <p:ph type="sldImg"/>
          </p:nvPr>
        </p:nvSpPr>
        <p:spPr>
          <a:prstGeom prst="rect">
            <a:avLst/>
          </a:prstGeom>
        </p:spPr>
        <p:txBody>
          <a:bodyPr/>
          <a:lstStyle/>
          <a:p>
            <a:pPr lvl="0"/>
            <a:endParaRPr/>
          </a:p>
        </p:txBody>
      </p:sp>
      <p:sp>
        <p:nvSpPr>
          <p:cNvPr id="195" name="Shape 195"/>
          <p:cNvSpPr>
            <a:spLocks noGrp="1"/>
          </p:cNvSpPr>
          <p:nvPr>
            <p:ph type="body" sz="quarter" idx="1"/>
          </p:nvPr>
        </p:nvSpPr>
        <p:spPr>
          <a:prstGeom prst="rect">
            <a:avLst/>
          </a:prstGeom>
        </p:spPr>
        <p:txBody>
          <a:bodyPr/>
          <a:lstStyle/>
          <a:p>
            <a:pPr lvl="0">
              <a:lnSpc>
                <a:spcPct val="100000"/>
              </a:lnSpc>
              <a:defRPr sz="1800"/>
            </a:pPr>
            <a:endParaRPr dirty="0">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a:spLocks noGrp="1" noRot="1" noChangeAspect="1"/>
          </p:cNvSpPr>
          <p:nvPr>
            <p:ph type="sldImg"/>
          </p:nvPr>
        </p:nvSpPr>
        <p:spPr>
          <a:prstGeom prst="rect">
            <a:avLst/>
          </a:prstGeom>
        </p:spPr>
        <p:txBody>
          <a:bodyPr/>
          <a:lstStyle/>
          <a:p>
            <a:pPr lvl="0"/>
            <a:endParaRPr/>
          </a:p>
        </p:txBody>
      </p:sp>
      <p:sp>
        <p:nvSpPr>
          <p:cNvPr id="195" name="Shape 195"/>
          <p:cNvSpPr>
            <a:spLocks noGrp="1"/>
          </p:cNvSpPr>
          <p:nvPr>
            <p:ph type="body" sz="quarter" idx="1"/>
          </p:nvPr>
        </p:nvSpPr>
        <p:spPr>
          <a:prstGeom prst="rect">
            <a:avLst/>
          </a:prstGeom>
        </p:spPr>
        <p:txBody>
          <a:bodyPr/>
          <a:lstStyle/>
          <a:p>
            <a:pPr lvl="0">
              <a:lnSpc>
                <a:spcPct val="100000"/>
              </a:lnSpc>
              <a:defRPr sz="1800"/>
            </a:pPr>
            <a:endParaRPr dirty="0">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DD84B0-FA0F-4B85-BC97-E790FECACB58}" type="slidenum">
              <a:rPr lang="en-US" smtClean="0"/>
              <a:t>43</a:t>
            </a:fld>
            <a:endParaRPr lang="en-US"/>
          </a:p>
        </p:txBody>
      </p:sp>
    </p:spTree>
    <p:extLst>
      <p:ext uri="{BB962C8B-B14F-4D97-AF65-F5344CB8AC3E}">
        <p14:creationId xmlns:p14="http://schemas.microsoft.com/office/powerpoint/2010/main" val="3061910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53651" indent="-251405" eaLnBrk="0" hangingPunct="0">
              <a:defRPr sz="2100">
                <a:solidFill>
                  <a:schemeClr val="tx1"/>
                </a:solidFill>
                <a:latin typeface="Times New Roman" pitchFamily="18" charset="0"/>
              </a:defRPr>
            </a:lvl2pPr>
            <a:lvl3pPr marL="1005616" indent="-201123" eaLnBrk="0" hangingPunct="0">
              <a:defRPr sz="2100">
                <a:solidFill>
                  <a:schemeClr val="tx1"/>
                </a:solidFill>
                <a:latin typeface="Times New Roman" pitchFamily="18" charset="0"/>
              </a:defRPr>
            </a:lvl3pPr>
            <a:lvl4pPr marL="1407864" indent="-201123" eaLnBrk="0" hangingPunct="0">
              <a:defRPr sz="2100">
                <a:solidFill>
                  <a:schemeClr val="tx1"/>
                </a:solidFill>
                <a:latin typeface="Times New Roman" pitchFamily="18" charset="0"/>
              </a:defRPr>
            </a:lvl4pPr>
            <a:lvl5pPr marL="1810110" indent="-201123" eaLnBrk="0" hangingPunct="0">
              <a:defRPr sz="2100">
                <a:solidFill>
                  <a:schemeClr val="tx1"/>
                </a:solidFill>
                <a:latin typeface="Times New Roman" pitchFamily="18" charset="0"/>
              </a:defRPr>
            </a:lvl5pPr>
            <a:lvl6pPr marL="2212357" indent="-201123" eaLnBrk="0" fontAlgn="base" hangingPunct="0">
              <a:spcBef>
                <a:spcPct val="0"/>
              </a:spcBef>
              <a:spcAft>
                <a:spcPct val="0"/>
              </a:spcAft>
              <a:defRPr sz="2100">
                <a:solidFill>
                  <a:schemeClr val="tx1"/>
                </a:solidFill>
                <a:latin typeface="Times New Roman" pitchFamily="18" charset="0"/>
              </a:defRPr>
            </a:lvl6pPr>
            <a:lvl7pPr marL="2614603" indent="-201123" eaLnBrk="0" fontAlgn="base" hangingPunct="0">
              <a:spcBef>
                <a:spcPct val="0"/>
              </a:spcBef>
              <a:spcAft>
                <a:spcPct val="0"/>
              </a:spcAft>
              <a:defRPr sz="2100">
                <a:solidFill>
                  <a:schemeClr val="tx1"/>
                </a:solidFill>
                <a:latin typeface="Times New Roman" pitchFamily="18" charset="0"/>
              </a:defRPr>
            </a:lvl7pPr>
            <a:lvl8pPr marL="3016850" indent="-201123" eaLnBrk="0" fontAlgn="base" hangingPunct="0">
              <a:spcBef>
                <a:spcPct val="0"/>
              </a:spcBef>
              <a:spcAft>
                <a:spcPct val="0"/>
              </a:spcAft>
              <a:defRPr sz="2100">
                <a:solidFill>
                  <a:schemeClr val="tx1"/>
                </a:solidFill>
                <a:latin typeface="Times New Roman" pitchFamily="18" charset="0"/>
              </a:defRPr>
            </a:lvl8pPr>
            <a:lvl9pPr marL="3419097" indent="-201123"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46</a:t>
            </a:fld>
            <a:endParaRPr lang="en-US" sz="1000"/>
          </a:p>
        </p:txBody>
      </p:sp>
      <p:sp>
        <p:nvSpPr>
          <p:cNvPr id="179203" name="Rectangle 2"/>
          <p:cNvSpPr>
            <a:spLocks noGrp="1" noRot="1" noChangeAspect="1" noChangeArrowheads="1" noTextEdit="1"/>
          </p:cNvSpPr>
          <p:nvPr>
            <p:ph type="sldImg"/>
          </p:nvPr>
        </p:nvSpPr>
        <p:spPr>
          <a:xfrm>
            <a:off x="1766888" y="696913"/>
            <a:ext cx="3476625" cy="2606675"/>
          </a:xfrm>
          <a:ln/>
        </p:spPr>
      </p:sp>
      <p:sp>
        <p:nvSpPr>
          <p:cNvPr id="179204" name="Rectangle 3"/>
          <p:cNvSpPr>
            <a:spLocks noGrp="1" noChangeArrowheads="1"/>
          </p:cNvSpPr>
          <p:nvPr>
            <p:ph type="body" idx="1"/>
          </p:nvPr>
        </p:nvSpPr>
        <p:spPr>
          <a:xfrm>
            <a:off x="392170" y="3443696"/>
            <a:ext cx="6394786" cy="52418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$6.18 billion was requested by the White House for Ebola emergency funding in November 2014. This funding included $4.6 billion for immediate response consisting of investments to fortify domestic public health systems, contain and mitigate the epidemic in West Africa, speed procurement and testing of vaccines and therapeutics and reduce the risk to Americans by building prevention and detection capacity in vulnerable countries. It also established a  $1.54 billion contingency fund to ensure resources were available as the situation evolved, support domestic control efforts, expand monitoring, vaccinate healthcare workers and enhance global health security efforts. The funding was divided by agency as shown below.  </a:t>
            </a:r>
          </a:p>
          <a:p>
            <a:endParaRPr lang="en-US" dirty="0"/>
          </a:p>
        </p:txBody>
      </p:sp>
      <p:sp>
        <p:nvSpPr>
          <p:cNvPr id="4" name="Slide Number Placeholder 3"/>
          <p:cNvSpPr>
            <a:spLocks noGrp="1"/>
          </p:cNvSpPr>
          <p:nvPr>
            <p:ph type="sldNum" sz="quarter" idx="10"/>
          </p:nvPr>
        </p:nvSpPr>
        <p:spPr/>
        <p:txBody>
          <a:bodyPr/>
          <a:lstStyle/>
          <a:p>
            <a:fld id="{B4F25687-D0B3-42B0-BE67-C5D9CF6C4016}" type="slidenum">
              <a:rPr lang="en-US" smtClean="0"/>
              <a:pPr/>
              <a:t>47</a:t>
            </a:fld>
            <a:endParaRPr lang="en-US"/>
          </a:p>
        </p:txBody>
      </p:sp>
    </p:spTree>
    <p:extLst>
      <p:ext uri="{BB962C8B-B14F-4D97-AF65-F5344CB8AC3E}">
        <p14:creationId xmlns:p14="http://schemas.microsoft.com/office/powerpoint/2010/main" val="37737043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DD34B442-23ED-446E-8E2B-497D172F5902}" type="slidenum">
              <a:rPr lang="en-US" smtClean="0"/>
              <a:pPr/>
              <a:t>48</a:t>
            </a:fld>
            <a:endParaRPr lang="en-US" smtClean="0"/>
          </a:p>
        </p:txBody>
      </p:sp>
      <p:sp>
        <p:nvSpPr>
          <p:cNvPr id="161795" name="Rectangle 2"/>
          <p:cNvSpPr>
            <a:spLocks noGrp="1" noRot="1" noChangeAspect="1" noChangeArrowheads="1" noTextEdit="1"/>
          </p:cNvSpPr>
          <p:nvPr>
            <p:ph type="sldImg"/>
          </p:nvPr>
        </p:nvSpPr>
        <p:spPr>
          <a:xfrm>
            <a:off x="1181100" y="696913"/>
            <a:ext cx="4648200" cy="3486150"/>
          </a:xfrm>
          <a:ln/>
        </p:spPr>
      </p:sp>
      <p:sp>
        <p:nvSpPr>
          <p:cNvPr id="161796" name="Rectangle 3"/>
          <p:cNvSpPr>
            <a:spLocks noGrp="1" noChangeArrowheads="1"/>
          </p:cNvSpPr>
          <p:nvPr>
            <p:ph type="body" idx="1"/>
          </p:nvPr>
        </p:nvSpPr>
        <p:spPr>
          <a:xfrm>
            <a:off x="700737" y="4416515"/>
            <a:ext cx="5608928" cy="4182195"/>
          </a:xfrm>
          <a:noFill/>
          <a:ln/>
        </p:spPr>
        <p:txBody>
          <a:bodyPr/>
          <a:lstStyle/>
          <a:p>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53651" indent="-251405" eaLnBrk="0" hangingPunct="0">
              <a:defRPr sz="2100">
                <a:solidFill>
                  <a:schemeClr val="tx1"/>
                </a:solidFill>
                <a:latin typeface="Times New Roman" pitchFamily="18" charset="0"/>
              </a:defRPr>
            </a:lvl2pPr>
            <a:lvl3pPr marL="1005616" indent="-201123" eaLnBrk="0" hangingPunct="0">
              <a:defRPr sz="2100">
                <a:solidFill>
                  <a:schemeClr val="tx1"/>
                </a:solidFill>
                <a:latin typeface="Times New Roman" pitchFamily="18" charset="0"/>
              </a:defRPr>
            </a:lvl3pPr>
            <a:lvl4pPr marL="1407864" indent="-201123" eaLnBrk="0" hangingPunct="0">
              <a:defRPr sz="2100">
                <a:solidFill>
                  <a:schemeClr val="tx1"/>
                </a:solidFill>
                <a:latin typeface="Times New Roman" pitchFamily="18" charset="0"/>
              </a:defRPr>
            </a:lvl4pPr>
            <a:lvl5pPr marL="1810110" indent="-201123" eaLnBrk="0" hangingPunct="0">
              <a:defRPr sz="2100">
                <a:solidFill>
                  <a:schemeClr val="tx1"/>
                </a:solidFill>
                <a:latin typeface="Times New Roman" pitchFamily="18" charset="0"/>
              </a:defRPr>
            </a:lvl5pPr>
            <a:lvl6pPr marL="2212357" indent="-201123" eaLnBrk="0" fontAlgn="base" hangingPunct="0">
              <a:spcBef>
                <a:spcPct val="0"/>
              </a:spcBef>
              <a:spcAft>
                <a:spcPct val="0"/>
              </a:spcAft>
              <a:defRPr sz="2100">
                <a:solidFill>
                  <a:schemeClr val="tx1"/>
                </a:solidFill>
                <a:latin typeface="Times New Roman" pitchFamily="18" charset="0"/>
              </a:defRPr>
            </a:lvl6pPr>
            <a:lvl7pPr marL="2614603" indent="-201123" eaLnBrk="0" fontAlgn="base" hangingPunct="0">
              <a:spcBef>
                <a:spcPct val="0"/>
              </a:spcBef>
              <a:spcAft>
                <a:spcPct val="0"/>
              </a:spcAft>
              <a:defRPr sz="2100">
                <a:solidFill>
                  <a:schemeClr val="tx1"/>
                </a:solidFill>
                <a:latin typeface="Times New Roman" pitchFamily="18" charset="0"/>
              </a:defRPr>
            </a:lvl7pPr>
            <a:lvl8pPr marL="3016850" indent="-201123" eaLnBrk="0" fontAlgn="base" hangingPunct="0">
              <a:spcBef>
                <a:spcPct val="0"/>
              </a:spcBef>
              <a:spcAft>
                <a:spcPct val="0"/>
              </a:spcAft>
              <a:defRPr sz="2100">
                <a:solidFill>
                  <a:schemeClr val="tx1"/>
                </a:solidFill>
                <a:latin typeface="Times New Roman" pitchFamily="18" charset="0"/>
              </a:defRPr>
            </a:lvl8pPr>
            <a:lvl9pPr marL="3419097" indent="-201123"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49</a:t>
            </a:fld>
            <a:endParaRPr lang="en-US" sz="1000"/>
          </a:p>
        </p:txBody>
      </p:sp>
      <p:sp>
        <p:nvSpPr>
          <p:cNvPr id="179203" name="Rectangle 2"/>
          <p:cNvSpPr>
            <a:spLocks noGrp="1" noRot="1" noChangeAspect="1" noChangeArrowheads="1" noTextEdit="1"/>
          </p:cNvSpPr>
          <p:nvPr>
            <p:ph type="sldImg"/>
          </p:nvPr>
        </p:nvSpPr>
        <p:spPr>
          <a:xfrm>
            <a:off x="1766888" y="696913"/>
            <a:ext cx="3476625" cy="2606675"/>
          </a:xfrm>
          <a:ln/>
        </p:spPr>
      </p:sp>
      <p:sp>
        <p:nvSpPr>
          <p:cNvPr id="179204" name="Rectangle 3"/>
          <p:cNvSpPr>
            <a:spLocks noGrp="1" noChangeArrowheads="1"/>
          </p:cNvSpPr>
          <p:nvPr>
            <p:ph type="body" idx="1"/>
          </p:nvPr>
        </p:nvSpPr>
        <p:spPr>
          <a:xfrm>
            <a:off x="392170" y="3443696"/>
            <a:ext cx="6394786" cy="52418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53651" indent="-251405" eaLnBrk="0" hangingPunct="0">
              <a:defRPr sz="2100">
                <a:solidFill>
                  <a:schemeClr val="tx1"/>
                </a:solidFill>
                <a:latin typeface="Times New Roman" pitchFamily="18" charset="0"/>
              </a:defRPr>
            </a:lvl2pPr>
            <a:lvl3pPr marL="1005616" indent="-201123" eaLnBrk="0" hangingPunct="0">
              <a:defRPr sz="2100">
                <a:solidFill>
                  <a:schemeClr val="tx1"/>
                </a:solidFill>
                <a:latin typeface="Times New Roman" pitchFamily="18" charset="0"/>
              </a:defRPr>
            </a:lvl3pPr>
            <a:lvl4pPr marL="1407864" indent="-201123" eaLnBrk="0" hangingPunct="0">
              <a:defRPr sz="2100">
                <a:solidFill>
                  <a:schemeClr val="tx1"/>
                </a:solidFill>
                <a:latin typeface="Times New Roman" pitchFamily="18" charset="0"/>
              </a:defRPr>
            </a:lvl4pPr>
            <a:lvl5pPr marL="1810110" indent="-201123" eaLnBrk="0" hangingPunct="0">
              <a:defRPr sz="2100">
                <a:solidFill>
                  <a:schemeClr val="tx1"/>
                </a:solidFill>
                <a:latin typeface="Times New Roman" pitchFamily="18" charset="0"/>
              </a:defRPr>
            </a:lvl5pPr>
            <a:lvl6pPr marL="2212357" indent="-201123" eaLnBrk="0" fontAlgn="base" hangingPunct="0">
              <a:spcBef>
                <a:spcPct val="0"/>
              </a:spcBef>
              <a:spcAft>
                <a:spcPct val="0"/>
              </a:spcAft>
              <a:defRPr sz="2100">
                <a:solidFill>
                  <a:schemeClr val="tx1"/>
                </a:solidFill>
                <a:latin typeface="Times New Roman" pitchFamily="18" charset="0"/>
              </a:defRPr>
            </a:lvl6pPr>
            <a:lvl7pPr marL="2614603" indent="-201123" eaLnBrk="0" fontAlgn="base" hangingPunct="0">
              <a:spcBef>
                <a:spcPct val="0"/>
              </a:spcBef>
              <a:spcAft>
                <a:spcPct val="0"/>
              </a:spcAft>
              <a:defRPr sz="2100">
                <a:solidFill>
                  <a:schemeClr val="tx1"/>
                </a:solidFill>
                <a:latin typeface="Times New Roman" pitchFamily="18" charset="0"/>
              </a:defRPr>
            </a:lvl7pPr>
            <a:lvl8pPr marL="3016850" indent="-201123" eaLnBrk="0" fontAlgn="base" hangingPunct="0">
              <a:spcBef>
                <a:spcPct val="0"/>
              </a:spcBef>
              <a:spcAft>
                <a:spcPct val="0"/>
              </a:spcAft>
              <a:defRPr sz="2100">
                <a:solidFill>
                  <a:schemeClr val="tx1"/>
                </a:solidFill>
                <a:latin typeface="Times New Roman" pitchFamily="18" charset="0"/>
              </a:defRPr>
            </a:lvl8pPr>
            <a:lvl9pPr marL="3419097" indent="-201123"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4</a:t>
            </a:fld>
            <a:endParaRPr lang="en-US" sz="1000"/>
          </a:p>
        </p:txBody>
      </p:sp>
      <p:sp>
        <p:nvSpPr>
          <p:cNvPr id="179203" name="Rectangle 2"/>
          <p:cNvSpPr>
            <a:spLocks noGrp="1" noRot="1" noChangeAspect="1" noChangeArrowheads="1" noTextEdit="1"/>
          </p:cNvSpPr>
          <p:nvPr>
            <p:ph type="sldImg"/>
          </p:nvPr>
        </p:nvSpPr>
        <p:spPr>
          <a:xfrm>
            <a:off x="1766888" y="696913"/>
            <a:ext cx="3476625" cy="2606675"/>
          </a:xfrm>
          <a:ln/>
        </p:spPr>
      </p:sp>
      <p:sp>
        <p:nvSpPr>
          <p:cNvPr id="179204" name="Rectangle 3"/>
          <p:cNvSpPr>
            <a:spLocks noGrp="1" noChangeArrowheads="1"/>
          </p:cNvSpPr>
          <p:nvPr>
            <p:ph type="body" idx="1"/>
          </p:nvPr>
        </p:nvSpPr>
        <p:spPr>
          <a:xfrm>
            <a:off x="392170" y="3443696"/>
            <a:ext cx="6394786" cy="52418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53651" indent="-251405" eaLnBrk="0" hangingPunct="0">
              <a:defRPr sz="2100">
                <a:solidFill>
                  <a:schemeClr val="tx1"/>
                </a:solidFill>
                <a:latin typeface="Times New Roman" pitchFamily="18" charset="0"/>
              </a:defRPr>
            </a:lvl2pPr>
            <a:lvl3pPr marL="1005616" indent="-201123" eaLnBrk="0" hangingPunct="0">
              <a:defRPr sz="2100">
                <a:solidFill>
                  <a:schemeClr val="tx1"/>
                </a:solidFill>
                <a:latin typeface="Times New Roman" pitchFamily="18" charset="0"/>
              </a:defRPr>
            </a:lvl3pPr>
            <a:lvl4pPr marL="1407864" indent="-201123" eaLnBrk="0" hangingPunct="0">
              <a:defRPr sz="2100">
                <a:solidFill>
                  <a:schemeClr val="tx1"/>
                </a:solidFill>
                <a:latin typeface="Times New Roman" pitchFamily="18" charset="0"/>
              </a:defRPr>
            </a:lvl4pPr>
            <a:lvl5pPr marL="1810110" indent="-201123" eaLnBrk="0" hangingPunct="0">
              <a:defRPr sz="2100">
                <a:solidFill>
                  <a:schemeClr val="tx1"/>
                </a:solidFill>
                <a:latin typeface="Times New Roman" pitchFamily="18" charset="0"/>
              </a:defRPr>
            </a:lvl5pPr>
            <a:lvl6pPr marL="2212357" indent="-201123" eaLnBrk="0" fontAlgn="base" hangingPunct="0">
              <a:spcBef>
                <a:spcPct val="0"/>
              </a:spcBef>
              <a:spcAft>
                <a:spcPct val="0"/>
              </a:spcAft>
              <a:defRPr sz="2100">
                <a:solidFill>
                  <a:schemeClr val="tx1"/>
                </a:solidFill>
                <a:latin typeface="Times New Roman" pitchFamily="18" charset="0"/>
              </a:defRPr>
            </a:lvl6pPr>
            <a:lvl7pPr marL="2614603" indent="-201123" eaLnBrk="0" fontAlgn="base" hangingPunct="0">
              <a:spcBef>
                <a:spcPct val="0"/>
              </a:spcBef>
              <a:spcAft>
                <a:spcPct val="0"/>
              </a:spcAft>
              <a:defRPr sz="2100">
                <a:solidFill>
                  <a:schemeClr val="tx1"/>
                </a:solidFill>
                <a:latin typeface="Times New Roman" pitchFamily="18" charset="0"/>
              </a:defRPr>
            </a:lvl7pPr>
            <a:lvl8pPr marL="3016850" indent="-201123" eaLnBrk="0" fontAlgn="base" hangingPunct="0">
              <a:spcBef>
                <a:spcPct val="0"/>
              </a:spcBef>
              <a:spcAft>
                <a:spcPct val="0"/>
              </a:spcAft>
              <a:defRPr sz="2100">
                <a:solidFill>
                  <a:schemeClr val="tx1"/>
                </a:solidFill>
                <a:latin typeface="Times New Roman" pitchFamily="18" charset="0"/>
              </a:defRPr>
            </a:lvl8pPr>
            <a:lvl9pPr marL="3419097" indent="-201123"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5</a:t>
            </a:fld>
            <a:endParaRPr lang="en-US" sz="1000"/>
          </a:p>
        </p:txBody>
      </p:sp>
      <p:sp>
        <p:nvSpPr>
          <p:cNvPr id="179203" name="Rectangle 2"/>
          <p:cNvSpPr>
            <a:spLocks noGrp="1" noRot="1" noChangeAspect="1" noChangeArrowheads="1" noTextEdit="1"/>
          </p:cNvSpPr>
          <p:nvPr>
            <p:ph type="sldImg"/>
          </p:nvPr>
        </p:nvSpPr>
        <p:spPr>
          <a:xfrm>
            <a:off x="1766888" y="696913"/>
            <a:ext cx="3476625" cy="2606675"/>
          </a:xfrm>
          <a:ln/>
        </p:spPr>
      </p:sp>
      <p:sp>
        <p:nvSpPr>
          <p:cNvPr id="179204" name="Rectangle 3"/>
          <p:cNvSpPr>
            <a:spLocks noGrp="1" noChangeArrowheads="1"/>
          </p:cNvSpPr>
          <p:nvPr>
            <p:ph type="body" idx="1"/>
          </p:nvPr>
        </p:nvSpPr>
        <p:spPr>
          <a:xfrm>
            <a:off x="392170" y="3443696"/>
            <a:ext cx="6394786" cy="52418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53651" indent="-251405" eaLnBrk="0" hangingPunct="0">
              <a:defRPr sz="2100">
                <a:solidFill>
                  <a:schemeClr val="tx1"/>
                </a:solidFill>
                <a:latin typeface="Times New Roman" pitchFamily="18" charset="0"/>
              </a:defRPr>
            </a:lvl2pPr>
            <a:lvl3pPr marL="1005616" indent="-201123" eaLnBrk="0" hangingPunct="0">
              <a:defRPr sz="2100">
                <a:solidFill>
                  <a:schemeClr val="tx1"/>
                </a:solidFill>
                <a:latin typeface="Times New Roman" pitchFamily="18" charset="0"/>
              </a:defRPr>
            </a:lvl3pPr>
            <a:lvl4pPr marL="1407864" indent="-201123" eaLnBrk="0" hangingPunct="0">
              <a:defRPr sz="2100">
                <a:solidFill>
                  <a:schemeClr val="tx1"/>
                </a:solidFill>
                <a:latin typeface="Times New Roman" pitchFamily="18" charset="0"/>
              </a:defRPr>
            </a:lvl4pPr>
            <a:lvl5pPr marL="1810110" indent="-201123" eaLnBrk="0" hangingPunct="0">
              <a:defRPr sz="2100">
                <a:solidFill>
                  <a:schemeClr val="tx1"/>
                </a:solidFill>
                <a:latin typeface="Times New Roman" pitchFamily="18" charset="0"/>
              </a:defRPr>
            </a:lvl5pPr>
            <a:lvl6pPr marL="2212357" indent="-201123" eaLnBrk="0" fontAlgn="base" hangingPunct="0">
              <a:spcBef>
                <a:spcPct val="0"/>
              </a:spcBef>
              <a:spcAft>
                <a:spcPct val="0"/>
              </a:spcAft>
              <a:defRPr sz="2100">
                <a:solidFill>
                  <a:schemeClr val="tx1"/>
                </a:solidFill>
                <a:latin typeface="Times New Roman" pitchFamily="18" charset="0"/>
              </a:defRPr>
            </a:lvl6pPr>
            <a:lvl7pPr marL="2614603" indent="-201123" eaLnBrk="0" fontAlgn="base" hangingPunct="0">
              <a:spcBef>
                <a:spcPct val="0"/>
              </a:spcBef>
              <a:spcAft>
                <a:spcPct val="0"/>
              </a:spcAft>
              <a:defRPr sz="2100">
                <a:solidFill>
                  <a:schemeClr val="tx1"/>
                </a:solidFill>
                <a:latin typeface="Times New Roman" pitchFamily="18" charset="0"/>
              </a:defRPr>
            </a:lvl7pPr>
            <a:lvl8pPr marL="3016850" indent="-201123" eaLnBrk="0" fontAlgn="base" hangingPunct="0">
              <a:spcBef>
                <a:spcPct val="0"/>
              </a:spcBef>
              <a:spcAft>
                <a:spcPct val="0"/>
              </a:spcAft>
              <a:defRPr sz="2100">
                <a:solidFill>
                  <a:schemeClr val="tx1"/>
                </a:solidFill>
                <a:latin typeface="Times New Roman" pitchFamily="18" charset="0"/>
              </a:defRPr>
            </a:lvl8pPr>
            <a:lvl9pPr marL="3419097" indent="-201123"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6</a:t>
            </a:fld>
            <a:endParaRPr lang="en-US" sz="1000"/>
          </a:p>
        </p:txBody>
      </p:sp>
      <p:sp>
        <p:nvSpPr>
          <p:cNvPr id="179203" name="Rectangle 2"/>
          <p:cNvSpPr>
            <a:spLocks noGrp="1" noRot="1" noChangeAspect="1" noChangeArrowheads="1" noTextEdit="1"/>
          </p:cNvSpPr>
          <p:nvPr>
            <p:ph type="sldImg"/>
          </p:nvPr>
        </p:nvSpPr>
        <p:spPr>
          <a:xfrm>
            <a:off x="1766888" y="696913"/>
            <a:ext cx="3476625" cy="2606675"/>
          </a:xfrm>
          <a:ln/>
        </p:spPr>
      </p:sp>
      <p:sp>
        <p:nvSpPr>
          <p:cNvPr id="179204" name="Rectangle 3"/>
          <p:cNvSpPr>
            <a:spLocks noGrp="1" noChangeArrowheads="1"/>
          </p:cNvSpPr>
          <p:nvPr>
            <p:ph type="body" idx="1"/>
          </p:nvPr>
        </p:nvSpPr>
        <p:spPr>
          <a:xfrm>
            <a:off x="392170" y="3443696"/>
            <a:ext cx="6394786" cy="52418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66" name="Shape 266"/>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FD097-F9CB-1B47-8119-4D42C3674028}" type="slidenum">
              <a:rPr lang="en-US" smtClean="0"/>
              <a:t>9</a:t>
            </a:fld>
            <a:endParaRPr lang="en-US" dirty="0"/>
          </a:p>
        </p:txBody>
      </p:sp>
    </p:spTree>
    <p:extLst>
      <p:ext uri="{BB962C8B-B14F-4D97-AF65-F5344CB8AC3E}">
        <p14:creationId xmlns:p14="http://schemas.microsoft.com/office/powerpoint/2010/main" val="1397728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236CE639-0637-5542-AAFC-1B4BD71D16E9}" type="slidenum">
              <a:rPr lang="en-US" smtClean="0"/>
              <a:pPr/>
              <a:t>12</a:t>
            </a:fld>
            <a:endParaRPr lang="en-US"/>
          </a:p>
        </p:txBody>
      </p:sp>
    </p:spTree>
    <p:extLst>
      <p:ext uri="{BB962C8B-B14F-4D97-AF65-F5344CB8AC3E}">
        <p14:creationId xmlns:p14="http://schemas.microsoft.com/office/powerpoint/2010/main" val="1760048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limitations: the</a:t>
            </a:r>
            <a:r>
              <a:rPr lang="en-US" baseline="0" dirty="0" smtClean="0"/>
              <a:t> number of </a:t>
            </a:r>
            <a:r>
              <a:rPr lang="en-US" baseline="0" dirty="0" err="1" smtClean="0"/>
              <a:t>eids</a:t>
            </a:r>
            <a:r>
              <a:rPr lang="en-US" baseline="0" dirty="0" smtClean="0"/>
              <a:t> in </a:t>
            </a:r>
            <a:r>
              <a:rPr lang="en-US" baseline="0" dirty="0" err="1" smtClean="0"/>
              <a:t>africa</a:t>
            </a:r>
            <a:r>
              <a:rPr lang="en-US" baseline="0" dirty="0" smtClean="0"/>
              <a:t> are very limited n = 33 zoonotic diseases over the pas 80 years. Clearly socioeconomic and biological factors play an important role on the emergence of id in Africa. However, there is a huge reporting bias.</a:t>
            </a:r>
            <a:endParaRPr lang="en-US" dirty="0"/>
          </a:p>
        </p:txBody>
      </p:sp>
      <p:sp>
        <p:nvSpPr>
          <p:cNvPr id="4" name="Slide Number Placeholder 3"/>
          <p:cNvSpPr>
            <a:spLocks noGrp="1"/>
          </p:cNvSpPr>
          <p:nvPr>
            <p:ph type="sldNum" sz="quarter" idx="10"/>
          </p:nvPr>
        </p:nvSpPr>
        <p:spPr/>
        <p:txBody>
          <a:bodyPr/>
          <a:lstStyle/>
          <a:p>
            <a:fld id="{CD98420A-7A72-6F4F-B23D-53CFD85D6C37}" type="slidenum">
              <a:rPr lang="en-US" smtClean="0"/>
              <a:t>18</a:t>
            </a:fld>
            <a:endParaRPr lang="en-US"/>
          </a:p>
        </p:txBody>
      </p:sp>
    </p:spTree>
    <p:extLst>
      <p:ext uri="{BB962C8B-B14F-4D97-AF65-F5344CB8AC3E}">
        <p14:creationId xmlns:p14="http://schemas.microsoft.com/office/powerpoint/2010/main" val="541502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pic>
        <p:nvPicPr>
          <p:cNvPr id="4" name="Picture 11" descr="Horizontal_CMYK [Converted]"/>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04800" y="6248400"/>
            <a:ext cx="1828800" cy="544513"/>
          </a:xfrm>
          <a:prstGeom prst="rect">
            <a:avLst/>
          </a:prstGeom>
          <a:noFill/>
          <a:ln w="9525">
            <a:noFill/>
            <a:miter lim="800000"/>
            <a:headEnd/>
            <a:tailEnd/>
          </a:ln>
        </p:spPr>
      </p:pic>
    </p:spTree>
    <p:extLst>
      <p:ext uri="{BB962C8B-B14F-4D97-AF65-F5344CB8AC3E}">
        <p14:creationId xmlns:p14="http://schemas.microsoft.com/office/powerpoint/2010/main" val="2212837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0297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4865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1" name="Shape 31"/>
          <p:cNvSpPr>
            <a:spLocks noGrp="1"/>
          </p:cNvSpPr>
          <p:nvPr>
            <p:ph type="title"/>
          </p:nvPr>
        </p:nvSpPr>
        <p:spPr>
          <a:xfrm>
            <a:off x="357188" y="290984"/>
            <a:ext cx="8429625" cy="1400423"/>
          </a:xfrm>
          <a:prstGeom prst="rect">
            <a:avLst/>
          </a:prstGeom>
        </p:spPr>
        <p:txBody>
          <a:bodyPr lIns="64291" tIns="32146" rIns="64291" bIns="32146"/>
          <a:lstStyle>
            <a:lvl1pPr>
              <a:defRPr>
                <a:solidFill>
                  <a:srgbClr val="A12120"/>
                </a:solidFill>
                <a:latin typeface="+mj-lt"/>
                <a:ea typeface="Cambria"/>
                <a:cs typeface="Cambria"/>
                <a:sym typeface="Cambria"/>
              </a:defRPr>
            </a:lvl1pPr>
          </a:lstStyle>
          <a:p>
            <a:pPr lvl="0">
              <a:defRPr sz="1800">
                <a:solidFill>
                  <a:srgbClr val="000000"/>
                </a:solidFill>
              </a:defRPr>
            </a:pPr>
            <a:r>
              <a:rPr sz="4900" dirty="0">
                <a:solidFill>
                  <a:srgbClr val="A12120"/>
                </a:solidFill>
              </a:rPr>
              <a:t>Title Text</a:t>
            </a:r>
          </a:p>
        </p:txBody>
      </p:sp>
      <p:sp>
        <p:nvSpPr>
          <p:cNvPr id="32" name="Shape 32"/>
          <p:cNvSpPr>
            <a:spLocks noGrp="1"/>
          </p:cNvSpPr>
          <p:nvPr>
            <p:ph type="body" idx="1"/>
          </p:nvPr>
        </p:nvSpPr>
        <p:spPr>
          <a:xfrm>
            <a:off x="357187" y="1691406"/>
            <a:ext cx="4089797" cy="4921798"/>
          </a:xfrm>
          <a:prstGeom prst="rect">
            <a:avLst/>
          </a:prstGeom>
        </p:spPr>
        <p:txBody>
          <a:bodyPr lIns="64291" tIns="32146" rIns="64291" bIns="32146"/>
          <a:lstStyle>
            <a:lvl1pPr marL="276810" indent="-276810">
              <a:spcBef>
                <a:spcPts val="1266"/>
              </a:spcBef>
              <a:buSzPct val="65000"/>
              <a:defRPr sz="2100"/>
            </a:lvl1pPr>
            <a:lvl2pPr marL="553621" indent="-276810">
              <a:spcBef>
                <a:spcPts val="1266"/>
              </a:spcBef>
              <a:buSzPct val="65000"/>
              <a:defRPr sz="2100"/>
            </a:lvl2pPr>
            <a:lvl3pPr marL="830431" indent="-276810">
              <a:spcBef>
                <a:spcPts val="1266"/>
              </a:spcBef>
              <a:buSzPct val="65000"/>
              <a:defRPr sz="2100"/>
            </a:lvl3pPr>
            <a:lvl4pPr marL="1107242" indent="-276810">
              <a:spcBef>
                <a:spcPts val="1266"/>
              </a:spcBef>
              <a:buSzPct val="65000"/>
              <a:defRPr sz="2100"/>
            </a:lvl4pPr>
            <a:lvl5pPr marL="1384052" indent="-276810">
              <a:spcBef>
                <a:spcPts val="1266"/>
              </a:spcBef>
              <a:buSzPct val="65000"/>
              <a:defRPr sz="2100"/>
            </a:lvl5pPr>
          </a:lstStyle>
          <a:p>
            <a:pPr lvl="0">
              <a:defRPr sz="1800">
                <a:solidFill>
                  <a:srgbClr val="000000"/>
                </a:solidFill>
              </a:defRPr>
            </a:pPr>
            <a:r>
              <a:rPr sz="2100" dirty="0">
                <a:solidFill>
                  <a:srgbClr val="414141"/>
                </a:solidFill>
              </a:rPr>
              <a:t>Body Level One</a:t>
            </a:r>
          </a:p>
          <a:p>
            <a:pPr lvl="1">
              <a:defRPr sz="1800">
                <a:solidFill>
                  <a:srgbClr val="000000"/>
                </a:solidFill>
              </a:defRPr>
            </a:pPr>
            <a:r>
              <a:rPr sz="2100" dirty="0">
                <a:solidFill>
                  <a:srgbClr val="414141"/>
                </a:solidFill>
              </a:rPr>
              <a:t>Body Level Two</a:t>
            </a:r>
          </a:p>
          <a:p>
            <a:pPr lvl="2">
              <a:defRPr sz="1800">
                <a:solidFill>
                  <a:srgbClr val="000000"/>
                </a:solidFill>
              </a:defRPr>
            </a:pPr>
            <a:r>
              <a:rPr sz="2100" dirty="0">
                <a:solidFill>
                  <a:srgbClr val="414141"/>
                </a:solidFill>
              </a:rPr>
              <a:t>Body Level Three</a:t>
            </a:r>
          </a:p>
          <a:p>
            <a:pPr lvl="3">
              <a:defRPr sz="1800">
                <a:solidFill>
                  <a:srgbClr val="000000"/>
                </a:solidFill>
              </a:defRPr>
            </a:pPr>
            <a:r>
              <a:rPr sz="2100" dirty="0">
                <a:solidFill>
                  <a:srgbClr val="414141"/>
                </a:solidFill>
              </a:rPr>
              <a:t>Body Level Four</a:t>
            </a:r>
          </a:p>
          <a:p>
            <a:pPr lvl="4">
              <a:defRPr sz="1800">
                <a:solidFill>
                  <a:srgbClr val="000000"/>
                </a:solidFill>
              </a:defRPr>
            </a:pPr>
            <a:r>
              <a:rPr sz="2100" dirty="0">
                <a:solidFill>
                  <a:srgbClr val="414141"/>
                </a:solidFill>
              </a:rPr>
              <a:t>Body Level Five</a:t>
            </a:r>
          </a:p>
        </p:txBody>
      </p:sp>
    </p:spTree>
    <p:extLst>
      <p:ext uri="{BB962C8B-B14F-4D97-AF65-F5344CB8AC3E}">
        <p14:creationId xmlns:p14="http://schemas.microsoft.com/office/powerpoint/2010/main" val="425008613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26" name="Shape 26"/>
          <p:cNvSpPr>
            <a:spLocks noGrp="1"/>
          </p:cNvSpPr>
          <p:nvPr>
            <p:ph type="title"/>
          </p:nvPr>
        </p:nvSpPr>
        <p:spPr>
          <a:xfrm>
            <a:off x="357188" y="657"/>
            <a:ext cx="8429625" cy="1981077"/>
          </a:xfrm>
          <a:prstGeom prst="rect">
            <a:avLst/>
          </a:prstGeom>
        </p:spPr>
        <p:txBody>
          <a:bodyPr lIns="64291" tIns="32146" rIns="64291" bIns="32146"/>
          <a:lstStyle>
            <a:lvl1pPr>
              <a:defRPr>
                <a:latin typeface="+mj-lt"/>
                <a:ea typeface="Cambria"/>
                <a:cs typeface="Cambria"/>
                <a:sym typeface="Cambria"/>
              </a:defRPr>
            </a:lvl1pPr>
          </a:lstStyle>
          <a:p>
            <a:pPr lvl="0">
              <a:defRPr sz="1800">
                <a:solidFill>
                  <a:srgbClr val="000000"/>
                </a:solidFill>
              </a:defRPr>
            </a:pPr>
            <a:r>
              <a:rPr sz="4900" dirty="0">
                <a:solidFill>
                  <a:srgbClr val="D93E2B"/>
                </a:solidFill>
              </a:rPr>
              <a:t>Title Text</a:t>
            </a:r>
          </a:p>
        </p:txBody>
      </p:sp>
    </p:spTree>
    <p:extLst>
      <p:ext uri="{BB962C8B-B14F-4D97-AF65-F5344CB8AC3E}">
        <p14:creationId xmlns:p14="http://schemas.microsoft.com/office/powerpoint/2010/main" val="2984504290"/>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pg num"/>
          <p:cNvSpPr>
            <a:spLocks noGrp="1" noChangeArrowheads="1"/>
          </p:cNvSpPr>
          <p:nvPr>
            <p:ph type="sldNum" sz="quarter" idx="10"/>
          </p:nvPr>
        </p:nvSpPr>
        <p:spPr/>
        <p:txBody>
          <a:bodyPr/>
          <a:lstStyle>
            <a:lvl1pPr>
              <a:defRPr>
                <a:latin typeface="Times New Roman" pitchFamily="18" charset="0"/>
              </a:defRPr>
            </a:lvl1pPr>
          </a:lstStyle>
          <a:p>
            <a:pPr>
              <a:defRPr/>
            </a:pPr>
            <a:fld id="{2A629C85-C82F-47CE-9DB6-FB3D88B08CE1}" type="slidenum">
              <a:rPr lang="ko-KR" altLang="en-US"/>
              <a:pPr>
                <a:defRPr/>
              </a:pPr>
              <a:t>‹#›</a:t>
            </a:fld>
            <a:endParaRPr lang="en-US" altLang="ko-KR" dirty="0"/>
          </a:p>
        </p:txBody>
      </p:sp>
    </p:spTree>
    <p:extLst>
      <p:ext uri="{BB962C8B-B14F-4D97-AF65-F5344CB8AC3E}">
        <p14:creationId xmlns:p14="http://schemas.microsoft.com/office/powerpoint/2010/main" val="921868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pg num"/>
          <p:cNvSpPr>
            <a:spLocks noGrp="1" noChangeArrowheads="1"/>
          </p:cNvSpPr>
          <p:nvPr>
            <p:ph type="sldNum" sz="quarter" idx="10"/>
          </p:nvPr>
        </p:nvSpPr>
        <p:spPr/>
        <p:txBody>
          <a:bodyPr/>
          <a:lstStyle>
            <a:lvl1pPr>
              <a:defRPr>
                <a:latin typeface="Times New Roman" pitchFamily="18" charset="0"/>
              </a:defRPr>
            </a:lvl1pPr>
          </a:lstStyle>
          <a:p>
            <a:pPr>
              <a:defRPr/>
            </a:pPr>
            <a:fld id="{4FAAF9C7-DCF3-4523-882E-4FD354442B07}" type="slidenum">
              <a:rPr lang="ko-KR" altLang="en-US"/>
              <a:pPr>
                <a:defRPr/>
              </a:pPr>
              <a:t>‹#›</a:t>
            </a:fld>
            <a:endParaRPr lang="en-US" altLang="ko-KR" dirty="0"/>
          </a:p>
        </p:txBody>
      </p:sp>
    </p:spTree>
    <p:extLst>
      <p:ext uri="{BB962C8B-B14F-4D97-AF65-F5344CB8AC3E}">
        <p14:creationId xmlns:p14="http://schemas.microsoft.com/office/powerpoint/2010/main" val="1900433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273175"/>
            <a:ext cx="4232275" cy="1222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3275" y="1273175"/>
            <a:ext cx="4232275" cy="1222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pg num"/>
          <p:cNvSpPr>
            <a:spLocks noGrp="1" noChangeArrowheads="1"/>
          </p:cNvSpPr>
          <p:nvPr>
            <p:ph type="sldNum" sz="quarter" idx="10"/>
          </p:nvPr>
        </p:nvSpPr>
        <p:spPr/>
        <p:txBody>
          <a:bodyPr/>
          <a:lstStyle>
            <a:lvl1pPr>
              <a:defRPr>
                <a:latin typeface="Times New Roman" pitchFamily="18" charset="0"/>
              </a:defRPr>
            </a:lvl1pPr>
          </a:lstStyle>
          <a:p>
            <a:pPr>
              <a:defRPr/>
            </a:pPr>
            <a:fld id="{28BFABDB-E69B-46D8-B24A-22938F328D45}" type="slidenum">
              <a:rPr lang="ko-KR" altLang="en-US"/>
              <a:pPr>
                <a:defRPr/>
              </a:pPr>
              <a:t>‹#›</a:t>
            </a:fld>
            <a:endParaRPr lang="en-US" altLang="ko-KR" dirty="0"/>
          </a:p>
        </p:txBody>
      </p:sp>
    </p:spTree>
    <p:extLst>
      <p:ext uri="{BB962C8B-B14F-4D97-AF65-F5344CB8AC3E}">
        <p14:creationId xmlns:p14="http://schemas.microsoft.com/office/powerpoint/2010/main" val="1301807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pg num"/>
          <p:cNvSpPr>
            <a:spLocks noGrp="1" noChangeArrowheads="1"/>
          </p:cNvSpPr>
          <p:nvPr>
            <p:ph type="sldNum" sz="quarter" idx="10"/>
          </p:nvPr>
        </p:nvSpPr>
        <p:spPr/>
        <p:txBody>
          <a:bodyPr/>
          <a:lstStyle>
            <a:lvl1pPr>
              <a:defRPr>
                <a:latin typeface="Times New Roman" pitchFamily="18" charset="0"/>
              </a:defRPr>
            </a:lvl1pPr>
          </a:lstStyle>
          <a:p>
            <a:pPr>
              <a:defRPr/>
            </a:pPr>
            <a:fld id="{64BDA537-6DB9-4D5F-A91D-AC5AB1ED5095}" type="slidenum">
              <a:rPr lang="ko-KR" altLang="en-US"/>
              <a:pPr>
                <a:defRPr/>
              </a:pPr>
              <a:t>‹#›</a:t>
            </a:fld>
            <a:endParaRPr lang="en-US" altLang="ko-KR" dirty="0"/>
          </a:p>
        </p:txBody>
      </p:sp>
    </p:spTree>
    <p:extLst>
      <p:ext uri="{BB962C8B-B14F-4D97-AF65-F5344CB8AC3E}">
        <p14:creationId xmlns:p14="http://schemas.microsoft.com/office/powerpoint/2010/main" val="623553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pg num"/>
          <p:cNvSpPr>
            <a:spLocks noGrp="1" noChangeArrowheads="1"/>
          </p:cNvSpPr>
          <p:nvPr>
            <p:ph type="sldNum" sz="quarter" idx="10"/>
          </p:nvPr>
        </p:nvSpPr>
        <p:spPr/>
        <p:txBody>
          <a:bodyPr/>
          <a:lstStyle>
            <a:lvl1pPr>
              <a:defRPr>
                <a:latin typeface="Times New Roman" pitchFamily="18" charset="0"/>
              </a:defRPr>
            </a:lvl1pPr>
          </a:lstStyle>
          <a:p>
            <a:pPr>
              <a:defRPr/>
            </a:pPr>
            <a:fld id="{1503EAD8-F318-4B8E-BD36-C3AAB03694BA}" type="slidenum">
              <a:rPr lang="ko-KR" altLang="en-US"/>
              <a:pPr>
                <a:defRPr/>
              </a:pPr>
              <a:t>‹#›</a:t>
            </a:fld>
            <a:endParaRPr lang="en-US" altLang="ko-KR" dirty="0"/>
          </a:p>
        </p:txBody>
      </p:sp>
    </p:spTree>
    <p:extLst>
      <p:ext uri="{BB962C8B-B14F-4D97-AF65-F5344CB8AC3E}">
        <p14:creationId xmlns:p14="http://schemas.microsoft.com/office/powerpoint/2010/main" val="2704178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pg num"/>
          <p:cNvSpPr>
            <a:spLocks noGrp="1" noChangeArrowheads="1"/>
          </p:cNvSpPr>
          <p:nvPr>
            <p:ph type="sldNum" sz="quarter" idx="10"/>
          </p:nvPr>
        </p:nvSpPr>
        <p:spPr/>
        <p:txBody>
          <a:bodyPr/>
          <a:lstStyle>
            <a:lvl1pPr>
              <a:defRPr>
                <a:latin typeface="Times New Roman" pitchFamily="18" charset="0"/>
              </a:defRPr>
            </a:lvl1pPr>
          </a:lstStyle>
          <a:p>
            <a:pPr>
              <a:defRPr/>
            </a:pPr>
            <a:fld id="{41E2F1E6-CFC9-499A-8D94-2ED965A63A28}" type="slidenum">
              <a:rPr lang="ko-KR" altLang="en-US"/>
              <a:pPr>
                <a:defRPr/>
              </a:pPr>
              <a:t>‹#›</a:t>
            </a:fld>
            <a:endParaRPr lang="en-US" altLang="ko-KR" dirty="0"/>
          </a:p>
        </p:txBody>
      </p:sp>
    </p:spTree>
    <p:extLst>
      <p:ext uri="{BB962C8B-B14F-4D97-AF65-F5344CB8AC3E}">
        <p14:creationId xmlns:p14="http://schemas.microsoft.com/office/powerpoint/2010/main" val="4042406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2064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pg num"/>
          <p:cNvSpPr>
            <a:spLocks noGrp="1" noChangeArrowheads="1"/>
          </p:cNvSpPr>
          <p:nvPr>
            <p:ph type="sldNum" sz="quarter" idx="10"/>
          </p:nvPr>
        </p:nvSpPr>
        <p:spPr/>
        <p:txBody>
          <a:bodyPr/>
          <a:lstStyle>
            <a:lvl1pPr>
              <a:defRPr>
                <a:latin typeface="Times New Roman" pitchFamily="18" charset="0"/>
              </a:defRPr>
            </a:lvl1pPr>
          </a:lstStyle>
          <a:p>
            <a:pPr>
              <a:defRPr/>
            </a:pPr>
            <a:fld id="{6C3A2316-95FC-429B-839F-CF1A147F35E7}" type="slidenum">
              <a:rPr lang="ko-KR" altLang="en-US"/>
              <a:pPr>
                <a:defRPr/>
              </a:pPr>
              <a:t>‹#›</a:t>
            </a:fld>
            <a:endParaRPr lang="en-US" altLang="ko-KR" dirty="0"/>
          </a:p>
        </p:txBody>
      </p:sp>
    </p:spTree>
    <p:extLst>
      <p:ext uri="{BB962C8B-B14F-4D97-AF65-F5344CB8AC3E}">
        <p14:creationId xmlns:p14="http://schemas.microsoft.com/office/powerpoint/2010/main" val="3709125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pg num"/>
          <p:cNvSpPr>
            <a:spLocks noGrp="1" noChangeArrowheads="1"/>
          </p:cNvSpPr>
          <p:nvPr>
            <p:ph type="sldNum" sz="quarter" idx="10"/>
          </p:nvPr>
        </p:nvSpPr>
        <p:spPr/>
        <p:txBody>
          <a:bodyPr/>
          <a:lstStyle>
            <a:lvl1pPr>
              <a:defRPr>
                <a:latin typeface="Times New Roman" pitchFamily="18" charset="0"/>
              </a:defRPr>
            </a:lvl1pPr>
          </a:lstStyle>
          <a:p>
            <a:pPr>
              <a:defRPr/>
            </a:pPr>
            <a:fld id="{D78B7608-F8B5-4102-9D4B-73C190E61412}" type="slidenum">
              <a:rPr lang="ko-KR" altLang="en-US"/>
              <a:pPr>
                <a:defRPr/>
              </a:pPr>
              <a:t>‹#›</a:t>
            </a:fld>
            <a:endParaRPr lang="en-US" altLang="ko-KR" dirty="0"/>
          </a:p>
        </p:txBody>
      </p:sp>
    </p:spTree>
    <p:extLst>
      <p:ext uri="{BB962C8B-B14F-4D97-AF65-F5344CB8AC3E}">
        <p14:creationId xmlns:p14="http://schemas.microsoft.com/office/powerpoint/2010/main" val="1153266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pg num"/>
          <p:cNvSpPr>
            <a:spLocks noGrp="1" noChangeArrowheads="1"/>
          </p:cNvSpPr>
          <p:nvPr>
            <p:ph type="sldNum" sz="quarter" idx="10"/>
          </p:nvPr>
        </p:nvSpPr>
        <p:spPr/>
        <p:txBody>
          <a:bodyPr/>
          <a:lstStyle>
            <a:lvl1pPr>
              <a:defRPr>
                <a:latin typeface="Times New Roman" pitchFamily="18" charset="0"/>
              </a:defRPr>
            </a:lvl1pPr>
          </a:lstStyle>
          <a:p>
            <a:pPr>
              <a:defRPr/>
            </a:pPr>
            <a:fld id="{68015A57-2D7B-43EF-9CBE-4F3B9809153B}" type="slidenum">
              <a:rPr lang="ko-KR" altLang="en-US"/>
              <a:pPr>
                <a:defRPr/>
              </a:pPr>
              <a:t>‹#›</a:t>
            </a:fld>
            <a:endParaRPr lang="en-US" altLang="ko-KR" dirty="0"/>
          </a:p>
        </p:txBody>
      </p:sp>
    </p:spTree>
    <p:extLst>
      <p:ext uri="{BB962C8B-B14F-4D97-AF65-F5344CB8AC3E}">
        <p14:creationId xmlns:p14="http://schemas.microsoft.com/office/powerpoint/2010/main" val="1229713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28588"/>
            <a:ext cx="2159000" cy="2366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6375" y="128588"/>
            <a:ext cx="6327775" cy="2366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pg num"/>
          <p:cNvSpPr>
            <a:spLocks noGrp="1" noChangeArrowheads="1"/>
          </p:cNvSpPr>
          <p:nvPr>
            <p:ph type="sldNum" sz="quarter" idx="10"/>
          </p:nvPr>
        </p:nvSpPr>
        <p:spPr/>
        <p:txBody>
          <a:bodyPr/>
          <a:lstStyle>
            <a:lvl1pPr>
              <a:defRPr>
                <a:latin typeface="Times New Roman" pitchFamily="18" charset="0"/>
              </a:defRPr>
            </a:lvl1pPr>
          </a:lstStyle>
          <a:p>
            <a:pPr>
              <a:defRPr/>
            </a:pPr>
            <a:fld id="{F2F7580B-F42A-449D-801C-1F83C5AAA594}" type="slidenum">
              <a:rPr lang="ko-KR" altLang="en-US"/>
              <a:pPr>
                <a:defRPr/>
              </a:pPr>
              <a:t>‹#›</a:t>
            </a:fld>
            <a:endParaRPr lang="en-US" altLang="ko-KR" dirty="0"/>
          </a:p>
        </p:txBody>
      </p:sp>
    </p:spTree>
    <p:extLst>
      <p:ext uri="{BB962C8B-B14F-4D97-AF65-F5344CB8AC3E}">
        <p14:creationId xmlns:p14="http://schemas.microsoft.com/office/powerpoint/2010/main" val="141263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06375" y="128588"/>
            <a:ext cx="7945438" cy="288925"/>
          </a:xfrm>
        </p:spPr>
        <p:txBody>
          <a:bodyPr/>
          <a:lstStyle/>
          <a:p>
            <a:r>
              <a:rPr lang="en-US"/>
              <a:t>Click to edit Master title style</a:t>
            </a:r>
          </a:p>
        </p:txBody>
      </p:sp>
      <p:sp>
        <p:nvSpPr>
          <p:cNvPr id="3" name="Table Placeholder 2"/>
          <p:cNvSpPr>
            <a:spLocks noGrp="1"/>
          </p:cNvSpPr>
          <p:nvPr>
            <p:ph type="tbl" idx="1"/>
          </p:nvPr>
        </p:nvSpPr>
        <p:spPr>
          <a:xfrm>
            <a:off x="228600" y="1273175"/>
            <a:ext cx="8616950" cy="1222375"/>
          </a:xfrm>
        </p:spPr>
        <p:txBody>
          <a:bodyPr/>
          <a:lstStyle/>
          <a:p>
            <a:pPr lvl="0"/>
            <a:endParaRPr lang="en-US" noProof="0" dirty="0"/>
          </a:p>
        </p:txBody>
      </p:sp>
      <p:sp>
        <p:nvSpPr>
          <p:cNvPr id="4" name="pg num"/>
          <p:cNvSpPr>
            <a:spLocks noGrp="1" noChangeArrowheads="1"/>
          </p:cNvSpPr>
          <p:nvPr>
            <p:ph type="sldNum" sz="quarter" idx="10"/>
          </p:nvPr>
        </p:nvSpPr>
        <p:spPr/>
        <p:txBody>
          <a:bodyPr/>
          <a:lstStyle>
            <a:lvl1pPr>
              <a:defRPr>
                <a:latin typeface="Times New Roman" pitchFamily="18" charset="0"/>
              </a:defRPr>
            </a:lvl1pPr>
          </a:lstStyle>
          <a:p>
            <a:pPr>
              <a:defRPr/>
            </a:pPr>
            <a:fld id="{949F7CEE-F64B-49D6-942C-7DC906B38EF8}" type="slidenum">
              <a:rPr lang="ko-KR" altLang="en-US"/>
              <a:pPr>
                <a:defRPr/>
              </a:pPr>
              <a:t>‹#›</a:t>
            </a:fld>
            <a:endParaRPr lang="en-US" altLang="ko-KR" dirty="0"/>
          </a:p>
        </p:txBody>
      </p:sp>
    </p:spTree>
    <p:extLst>
      <p:ext uri="{BB962C8B-B14F-4D97-AF65-F5344CB8AC3E}">
        <p14:creationId xmlns:p14="http://schemas.microsoft.com/office/powerpoint/2010/main" val="3715453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82741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8433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78016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7413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68247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80974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840543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400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76668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32822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8142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9021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pic>
        <p:nvPicPr>
          <p:cNvPr id="4" name="Picture 11" descr="Horizontal_CMYK [Converted]"/>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304800" y="6248400"/>
            <a:ext cx="1828800" cy="544513"/>
          </a:xfrm>
          <a:prstGeom prst="rect">
            <a:avLst/>
          </a:prstGeom>
          <a:noFill/>
          <a:ln w="9525">
            <a:noFill/>
            <a:miter lim="800000"/>
            <a:headEnd/>
            <a:tailEnd/>
          </a:ln>
        </p:spPr>
      </p:pic>
    </p:spTree>
    <p:extLst>
      <p:ext uri="{BB962C8B-B14F-4D97-AF65-F5344CB8AC3E}">
        <p14:creationId xmlns:p14="http://schemas.microsoft.com/office/powerpoint/2010/main" val="26259277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344890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093419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488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8314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33116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5167572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4529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70027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630575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152128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95341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smtClean="0"/>
              <a:t>Click to edit Master title style</a:t>
            </a:r>
            <a:endParaRPr/>
          </a:p>
        </p:txBody>
      </p:sp>
      <p:sp>
        <p:nvSpPr>
          <p:cNvPr id="3" name="Subtitle 2"/>
          <p:cNvSpPr>
            <a:spLocks noGrp="1"/>
          </p:cNvSpPr>
          <p:nvPr>
            <p:ph type="subTitle" idx="1"/>
          </p:nvPr>
        </p:nvSpPr>
        <p:spPr>
          <a:xfrm>
            <a:off x="914400" y="3034554"/>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591" tIns="91435" rIns="274304" bIns="91435" rtlCol="0" anchor="t" anchorCtr="0">
            <a:normAutofit/>
          </a:bodyPr>
          <a:lstStyle>
            <a:lvl1pPr marL="0" indent="0" algn="l" defTabSz="914346"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173" indent="0" algn="ctr">
              <a:buNone/>
              <a:defRPr>
                <a:solidFill>
                  <a:schemeClr val="tx1">
                    <a:tint val="75000"/>
                  </a:schemeClr>
                </a:solidFill>
              </a:defRPr>
            </a:lvl2pPr>
            <a:lvl3pPr marL="914346" indent="0" algn="ctr">
              <a:buNone/>
              <a:defRPr>
                <a:solidFill>
                  <a:schemeClr val="tx1">
                    <a:tint val="75000"/>
                  </a:schemeClr>
                </a:solidFill>
              </a:defRPr>
            </a:lvl3pPr>
            <a:lvl4pPr marL="1371519" indent="0" algn="ctr">
              <a:buNone/>
              <a:defRPr>
                <a:solidFill>
                  <a:schemeClr val="tx1">
                    <a:tint val="75000"/>
                  </a:schemeClr>
                </a:solidFill>
              </a:defRPr>
            </a:lvl4pPr>
            <a:lvl5pPr marL="1828692" indent="0" algn="ctr">
              <a:buNone/>
              <a:defRPr>
                <a:solidFill>
                  <a:schemeClr val="tx1">
                    <a:tint val="75000"/>
                  </a:schemeClr>
                </a:solidFill>
              </a:defRPr>
            </a:lvl5pPr>
            <a:lvl6pPr marL="2285865" indent="0" algn="ctr">
              <a:buNone/>
              <a:defRPr>
                <a:solidFill>
                  <a:schemeClr val="tx1">
                    <a:tint val="75000"/>
                  </a:schemeClr>
                </a:solidFill>
              </a:defRPr>
            </a:lvl6pPr>
            <a:lvl7pPr marL="2743038" indent="0" algn="ctr">
              <a:buNone/>
              <a:defRPr>
                <a:solidFill>
                  <a:schemeClr val="tx1">
                    <a:tint val="75000"/>
                  </a:schemeClr>
                </a:solidFill>
              </a:defRPr>
            </a:lvl7pPr>
            <a:lvl8pPr marL="3200212" indent="0" algn="ctr">
              <a:buNone/>
              <a:defRPr>
                <a:solidFill>
                  <a:schemeClr val="tx1">
                    <a:tint val="75000"/>
                  </a:schemeClr>
                </a:solidFill>
              </a:defRPr>
            </a:lvl8pPr>
            <a:lvl9pPr marL="3657385"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8ACDB3CC-F982-40F9-8DD6-BCC9AFBF44BD}" type="datetime1">
              <a:rPr lang="en-US" smtClean="0">
                <a:solidFill>
                  <a:prstClr val="black">
                    <a:lumMod val="65000"/>
                    <a:lumOff val="35000"/>
                  </a:prstClr>
                </a:solidFill>
              </a:rPr>
              <a:pPr/>
              <a:t>9/25/2015</a:t>
            </a:fld>
            <a:endParaRPr 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CE8079A4-7AA8-4A4F-87E2-7781EC5097DD}"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17879916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209456"/>
            <a:ext cx="8913813" cy="914400"/>
          </a:xfrm>
        </p:spPr>
        <p:txBody>
          <a:bodyPr/>
          <a:lstStyle/>
          <a:p>
            <a:r>
              <a:rPr lang="en-US" smtClean="0"/>
              <a:t>Click to edit Master title style</a:t>
            </a:r>
            <a:endParaRPr/>
          </a:p>
        </p:txBody>
      </p:sp>
      <p:sp>
        <p:nvSpPr>
          <p:cNvPr id="3" name="Content Placeholder 2"/>
          <p:cNvSpPr>
            <a:spLocks noGrp="1"/>
          </p:cNvSpPr>
          <p:nvPr>
            <p:ph idx="1"/>
          </p:nvPr>
        </p:nvSpPr>
        <p:spPr>
          <a:xfrm>
            <a:off x="222250" y="2190751"/>
            <a:ext cx="8502650" cy="4075579"/>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5347635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591" tIns="91435" rIns="274304" bIns="91435" rtlCol="0" anchor="t" anchorCtr="0"/>
          <a:lstStyle>
            <a:lvl1pPr marL="0" indent="0" algn="l" defTabSz="914346" rtl="0" eaLnBrk="1" latinLnBrk="0" hangingPunct="1">
              <a:spcBef>
                <a:spcPts val="300"/>
              </a:spcBef>
              <a:buNone/>
              <a:defRPr sz="1800" kern="1200">
                <a:solidFill>
                  <a:schemeClr val="tx1">
                    <a:lumMod val="65000"/>
                    <a:lumOff val="35000"/>
                  </a:schemeClr>
                </a:solidFill>
                <a:latin typeface="+mn-lt"/>
                <a:ea typeface="+mn-ea"/>
                <a:cs typeface="+mn-cs"/>
              </a:defRPr>
            </a:lvl1pPr>
            <a:lvl2pPr marL="457173" indent="0" algn="ctr">
              <a:buNone/>
              <a:defRPr>
                <a:solidFill>
                  <a:schemeClr val="tx1">
                    <a:tint val="75000"/>
                  </a:schemeClr>
                </a:solidFill>
              </a:defRPr>
            </a:lvl2pPr>
            <a:lvl3pPr marL="914346" indent="0" algn="ctr">
              <a:buNone/>
              <a:defRPr>
                <a:solidFill>
                  <a:schemeClr val="tx1">
                    <a:tint val="75000"/>
                  </a:schemeClr>
                </a:solidFill>
              </a:defRPr>
            </a:lvl3pPr>
            <a:lvl4pPr marL="1371519" indent="0" algn="ctr">
              <a:buNone/>
              <a:defRPr>
                <a:solidFill>
                  <a:schemeClr val="tx1">
                    <a:tint val="75000"/>
                  </a:schemeClr>
                </a:solidFill>
              </a:defRPr>
            </a:lvl4pPr>
            <a:lvl5pPr marL="1828692" indent="0" algn="ctr">
              <a:buNone/>
              <a:defRPr>
                <a:solidFill>
                  <a:schemeClr val="tx1">
                    <a:tint val="75000"/>
                  </a:schemeClr>
                </a:solidFill>
              </a:defRPr>
            </a:lvl5pPr>
            <a:lvl6pPr marL="2285865" indent="0" algn="ctr">
              <a:buNone/>
              <a:defRPr>
                <a:solidFill>
                  <a:schemeClr val="tx1">
                    <a:tint val="75000"/>
                  </a:schemeClr>
                </a:solidFill>
              </a:defRPr>
            </a:lvl6pPr>
            <a:lvl7pPr marL="2743038" indent="0" algn="ctr">
              <a:buNone/>
              <a:defRPr>
                <a:solidFill>
                  <a:schemeClr val="tx1">
                    <a:tint val="75000"/>
                  </a:schemeClr>
                </a:solidFill>
              </a:defRPr>
            </a:lvl7pPr>
            <a:lvl8pPr marL="3200212" indent="0" algn="ctr">
              <a:buNone/>
              <a:defRPr>
                <a:solidFill>
                  <a:schemeClr val="tx1">
                    <a:tint val="75000"/>
                  </a:schemeClr>
                </a:solidFill>
              </a:defRPr>
            </a:lvl8pPr>
            <a:lvl9pPr marL="3657385"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A47DADC-55EA-4839-91C8-5BCC0EC06F5C}" type="datetime1">
              <a:rPr lang="en-US" smtClean="0">
                <a:solidFill>
                  <a:prstClr val="black">
                    <a:lumMod val="65000"/>
                    <a:lumOff val="35000"/>
                  </a:prstClr>
                </a:solidFill>
              </a:rPr>
              <a:pPr/>
              <a:t>9/25/2015</a:t>
            </a:fld>
            <a:endParaRPr lang="en-US" dirty="0">
              <a:solidFill>
                <a:prstClr val="black">
                  <a:lumMod val="65000"/>
                  <a:lumOff val="35000"/>
                </a:prstClr>
              </a:solidFill>
            </a:endParaRPr>
          </a:p>
        </p:txBody>
      </p:sp>
      <p:sp>
        <p:nvSpPr>
          <p:cNvPr id="5" name="Footer Placeholder 4"/>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dirty="0">
              <a:solidFill>
                <a:prstClr val="black"/>
              </a:solidFill>
            </a:endParaRPr>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US" smtClean="0"/>
              <a:t>Drag picture to placeholder or click icon to add</a:t>
            </a:r>
            <a:endParaRPr/>
          </a:p>
        </p:txBody>
      </p:sp>
    </p:spTree>
    <p:extLst>
      <p:ext uri="{BB962C8B-B14F-4D97-AF65-F5344CB8AC3E}">
        <p14:creationId xmlns:p14="http://schemas.microsoft.com/office/powerpoint/2010/main" val="4294748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2875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vert="horz" lIns="1188650" tIns="45717" rIns="274304" bIns="45717" rtlCol="0" anchor="b" anchorCtr="0">
            <a:normAutofit/>
          </a:bodyPr>
          <a:lstStyle>
            <a:lvl1pPr marL="0" indent="0" algn="l" defTabSz="914346"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591" tIns="91435" rIns="274304" bIns="91435" rtlCol="0" anchor="ctr" anchorCtr="0">
            <a:normAutofit/>
          </a:bodyPr>
          <a:lstStyle>
            <a:lvl1pPr marL="0" indent="0" algn="l" defTabSz="914346"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173" indent="0">
              <a:buNone/>
              <a:defRPr sz="1800">
                <a:solidFill>
                  <a:schemeClr val="tx1">
                    <a:tint val="75000"/>
                  </a:schemeClr>
                </a:solidFill>
              </a:defRPr>
            </a:lvl2pPr>
            <a:lvl3pPr marL="914346" indent="0">
              <a:buNone/>
              <a:defRPr sz="1600">
                <a:solidFill>
                  <a:schemeClr val="tx1">
                    <a:tint val="75000"/>
                  </a:schemeClr>
                </a:solidFill>
              </a:defRPr>
            </a:lvl3pPr>
            <a:lvl4pPr marL="1371519" indent="0">
              <a:buNone/>
              <a:defRPr sz="1400">
                <a:solidFill>
                  <a:schemeClr val="tx1">
                    <a:tint val="75000"/>
                  </a:schemeClr>
                </a:solidFill>
              </a:defRPr>
            </a:lvl4pPr>
            <a:lvl5pPr marL="1828692" indent="0">
              <a:buNone/>
              <a:defRPr sz="1400">
                <a:solidFill>
                  <a:schemeClr val="tx1">
                    <a:tint val="75000"/>
                  </a:schemeClr>
                </a:solidFill>
              </a:defRPr>
            </a:lvl5pPr>
            <a:lvl6pPr marL="2285865" indent="0">
              <a:buNone/>
              <a:defRPr sz="1400">
                <a:solidFill>
                  <a:schemeClr val="tx1">
                    <a:tint val="75000"/>
                  </a:schemeClr>
                </a:solidFill>
              </a:defRPr>
            </a:lvl6pPr>
            <a:lvl7pPr marL="2743038" indent="0">
              <a:buNone/>
              <a:defRPr sz="1400">
                <a:solidFill>
                  <a:schemeClr val="tx1">
                    <a:tint val="75000"/>
                  </a:schemeClr>
                </a:solidFill>
              </a:defRPr>
            </a:lvl7pPr>
            <a:lvl8pPr marL="3200212" indent="0">
              <a:buNone/>
              <a:defRPr sz="1400">
                <a:solidFill>
                  <a:schemeClr val="tx1">
                    <a:tint val="75000"/>
                  </a:schemeClr>
                </a:solidFill>
              </a:defRPr>
            </a:lvl8pPr>
            <a:lvl9pPr marL="3657385"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DDAE5B-B07C-441A-8026-C23A427A74DC}" type="datetime1">
              <a:rPr lang="en-US" smtClean="0">
                <a:solidFill>
                  <a:prstClr val="black">
                    <a:lumMod val="65000"/>
                    <a:lumOff val="35000"/>
                  </a:prstClr>
                </a:solidFill>
              </a:rPr>
              <a:pPr/>
              <a:t>9/25/2015</a:t>
            </a:fld>
            <a:endParaRPr lang="en-US">
              <a:solidFill>
                <a:prstClr val="black">
                  <a:lumMod val="65000"/>
                  <a:lumOff val="35000"/>
                </a:prstClr>
              </a:solidFill>
            </a:endParaRPr>
          </a:p>
        </p:txBody>
      </p:sp>
      <p:sp>
        <p:nvSpPr>
          <p:cNvPr id="5" name="Footer Placeholder 4"/>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a:solidFill>
                <a:prstClr val="black"/>
              </a:solidFill>
            </a:endParaRPr>
          </a:p>
        </p:txBody>
      </p:sp>
      <p:sp>
        <p:nvSpPr>
          <p:cNvPr id="6" name="Slide Number Placeholder 5"/>
          <p:cNvSpPr>
            <a:spLocks noGrp="1"/>
          </p:cNvSpPr>
          <p:nvPr>
            <p:ph type="sldNum" sz="quarter" idx="12"/>
          </p:nvPr>
        </p:nvSpPr>
        <p:spPr/>
        <p:txBody>
          <a:bodyPr/>
          <a:lstStyle/>
          <a:p>
            <a:fld id="{CE8079A4-7AA8-4A4F-87E2-7781EC5097DD}"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30800222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6854" y="209456"/>
            <a:ext cx="8913813" cy="914400"/>
          </a:xfrm>
        </p:spPr>
        <p:txBody>
          <a:bodyPr/>
          <a:lstStyle/>
          <a:p>
            <a:r>
              <a:rPr lang="en-US" smtClean="0"/>
              <a:t>Click to edit Master title style</a:t>
            </a:r>
            <a:endParaRPr/>
          </a:p>
        </p:txBody>
      </p:sp>
      <p:sp>
        <p:nvSpPr>
          <p:cNvPr id="3" name="Content Placeholder 2"/>
          <p:cNvSpPr>
            <a:spLocks noGrp="1"/>
          </p:cNvSpPr>
          <p:nvPr>
            <p:ph sz="half" idx="1"/>
          </p:nvPr>
        </p:nvSpPr>
        <p:spPr>
          <a:xfrm>
            <a:off x="226854" y="1428750"/>
            <a:ext cx="4107022" cy="5143500"/>
          </a:xfrm>
        </p:spPr>
        <p:txBody>
          <a:bodyPr>
            <a:normAutofit/>
          </a:bodyPr>
          <a:lstStyle>
            <a:lvl1pPr>
              <a:defRPr sz="1800"/>
            </a:lvl1pPr>
            <a:lvl2pPr>
              <a:defRPr sz="1800"/>
            </a:lvl2pPr>
            <a:lvl3pPr>
              <a:defRPr sz="1800"/>
            </a:lvl3pPr>
            <a:lvl4pPr>
              <a:defRPr sz="1800"/>
            </a:lvl4pPr>
            <a:lvl5pPr>
              <a:defRPr sz="1800"/>
            </a:lvl5pPr>
            <a:lvl6pPr marL="2055692" indent="-344468">
              <a:defRPr sz="1800"/>
            </a:lvl6pPr>
            <a:lvl7pPr marL="2055692" indent="-344468">
              <a:defRPr sz="1800"/>
            </a:lvl7pPr>
            <a:lvl8pPr marL="2055692" indent="-344468">
              <a:defRPr sz="1800"/>
            </a:lvl8pPr>
            <a:lvl9pPr marL="2055692" indent="-344468">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Content Placeholder 3"/>
          <p:cNvSpPr>
            <a:spLocks noGrp="1"/>
          </p:cNvSpPr>
          <p:nvPr>
            <p:ph sz="half" idx="2"/>
          </p:nvPr>
        </p:nvSpPr>
        <p:spPr>
          <a:xfrm>
            <a:off x="4984750" y="1428750"/>
            <a:ext cx="3921125" cy="5143500"/>
          </a:xfrm>
        </p:spPr>
        <p:txBody>
          <a:bodyPr>
            <a:normAutofit/>
          </a:bodyPr>
          <a:lstStyle>
            <a:lvl1pPr>
              <a:defRPr sz="1800"/>
            </a:lvl1pPr>
            <a:lvl2pPr>
              <a:defRPr sz="1800"/>
            </a:lvl2pPr>
            <a:lvl3pPr>
              <a:defRPr sz="1800"/>
            </a:lvl3pPr>
            <a:lvl4pPr>
              <a:defRPr sz="1800"/>
            </a:lvl4pPr>
            <a:lvl5pPr>
              <a:defRPr sz="1800"/>
            </a:lvl5pPr>
            <a:lvl6pPr marL="2055692" indent="-344468">
              <a:defRPr sz="1800"/>
            </a:lvl6pPr>
            <a:lvl7pPr marL="2055692" indent="-344468">
              <a:defRPr sz="1800"/>
            </a:lvl7pPr>
            <a:lvl8pPr marL="2055692" indent="-344468">
              <a:defRPr sz="1800"/>
            </a:lvl8pPr>
            <a:lvl9pPr marL="2055692" indent="-344468">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Tree>
    <p:extLst>
      <p:ext uri="{BB962C8B-B14F-4D97-AF65-F5344CB8AC3E}">
        <p14:creationId xmlns:p14="http://schemas.microsoft.com/office/powerpoint/2010/main" val="11104658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 y="666656"/>
            <a:ext cx="8913813" cy="914400"/>
          </a:xfrm>
        </p:spPr>
        <p:txBody>
          <a:bodyPr/>
          <a:lstStyle/>
          <a:p>
            <a:r>
              <a:rPr lang="en-US" smtClean="0"/>
              <a:t>Click to edit Master title style</a:t>
            </a:r>
            <a:endParaRPr/>
          </a:p>
        </p:txBody>
      </p:sp>
      <p:sp>
        <p:nvSpPr>
          <p:cNvPr id="5" name="Slide Number Placeholder 4"/>
          <p:cNvSpPr>
            <a:spLocks noGrp="1"/>
          </p:cNvSpPr>
          <p:nvPr>
            <p:ph type="sldNum" sz="quarter" idx="12"/>
          </p:nvPr>
        </p:nvSpPr>
        <p:spPr/>
        <p:txBody>
          <a:bodyPr/>
          <a:lstStyle/>
          <a:p>
            <a:fld id="{4106A3BC-AD07-8446-A036-D49C7C8269FF}"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19088621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34196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650" tIns="45717" rIns="274304" bIns="45717" rtlCol="0" anchor="ctr">
            <a:normAutofit/>
          </a:bodyPr>
          <a:lstStyle>
            <a:lvl1pPr marL="0" indent="0" algn="l" defTabSz="914346"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5147534" y="2590801"/>
            <a:ext cx="3566160" cy="3686175"/>
          </a:xfrm>
        </p:spPr>
        <p:txBody>
          <a:bodyPr/>
          <a:lstStyle>
            <a:lvl1pPr>
              <a:defRPr sz="1800"/>
            </a:lvl1pPr>
            <a:lvl2pPr>
              <a:defRPr sz="1800"/>
            </a:lvl2pPr>
            <a:lvl3pPr>
              <a:defRPr sz="1800"/>
            </a:lvl3pPr>
            <a:lvl4pPr>
              <a:defRPr sz="1800"/>
            </a:lvl4pPr>
            <a:lvl5pPr>
              <a:defRPr sz="1800"/>
            </a:lvl5pPr>
            <a:lvl6pPr marL="2055692" indent="-344468">
              <a:defRPr sz="2000"/>
            </a:lvl6pPr>
            <a:lvl7pPr marL="2055692" indent="-344468">
              <a:defRPr sz="2000"/>
            </a:lvl7pPr>
            <a:lvl8pPr marL="2055692" indent="-344468">
              <a:defRPr sz="2000"/>
            </a:lvl8pPr>
            <a:lvl9pPr marL="2055692" indent="-34446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591" tIns="274304" rIns="274304" bIns="274304" rtlCol="0" anchor="t" anchorCtr="0">
            <a:normAutofit/>
          </a:bodyPr>
          <a:lstStyle>
            <a:lvl1pPr marL="0" indent="0" algn="l" defTabSz="914346"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173" indent="0">
              <a:buNone/>
              <a:defRPr sz="1200"/>
            </a:lvl2pPr>
            <a:lvl3pPr marL="914346" indent="0">
              <a:buNone/>
              <a:defRPr sz="1000"/>
            </a:lvl3pPr>
            <a:lvl4pPr marL="1371519" indent="0">
              <a:buNone/>
              <a:defRPr sz="900"/>
            </a:lvl4pPr>
            <a:lvl5pPr marL="1828692" indent="0">
              <a:buNone/>
              <a:defRPr sz="900"/>
            </a:lvl5pPr>
            <a:lvl6pPr marL="2285865" indent="0">
              <a:buNone/>
              <a:defRPr sz="900"/>
            </a:lvl6pPr>
            <a:lvl7pPr marL="2743038" indent="0">
              <a:buNone/>
              <a:defRPr sz="900"/>
            </a:lvl7pPr>
            <a:lvl8pPr marL="3200212" indent="0">
              <a:buNone/>
              <a:defRPr sz="900"/>
            </a:lvl8pPr>
            <a:lvl9pPr marL="3657385"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580094" y="188260"/>
            <a:ext cx="2133600" cy="365125"/>
          </a:xfrm>
        </p:spPr>
        <p:txBody>
          <a:bodyPr/>
          <a:lstStyle/>
          <a:p>
            <a:fld id="{99463485-581C-1445-A44C-A6BEAFD1B2A1}" type="datetimeFigureOut">
              <a:rPr lang="en-US" smtClean="0">
                <a:solidFill>
                  <a:prstClr val="black">
                    <a:lumMod val="65000"/>
                    <a:lumOff val="35000"/>
                  </a:prstClr>
                </a:solidFill>
              </a:rPr>
              <a:pPr/>
              <a:t>9/25/2015</a:t>
            </a:fld>
            <a:endParaRPr lang="en-US">
              <a:solidFill>
                <a:prstClr val="black">
                  <a:lumMod val="65000"/>
                  <a:lumOff val="35000"/>
                </a:prstClr>
              </a:solidFill>
            </a:endParaRPr>
          </a:p>
        </p:txBody>
      </p:sp>
      <p:sp>
        <p:nvSpPr>
          <p:cNvPr id="6" name="Footer Placeholder 5"/>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a:solidFill>
                <a:prstClr val="black"/>
              </a:solidFill>
            </a:endParaRPr>
          </a:p>
        </p:txBody>
      </p:sp>
      <p:sp>
        <p:nvSpPr>
          <p:cNvPr id="7" name="Slide Number Placeholder 6"/>
          <p:cNvSpPr>
            <a:spLocks noGrp="1"/>
          </p:cNvSpPr>
          <p:nvPr>
            <p:ph type="sldNum" sz="quarter" idx="12"/>
          </p:nvPr>
        </p:nvSpPr>
        <p:spPr/>
        <p:txBody>
          <a:bodyPr/>
          <a:lstStyle/>
          <a:p>
            <a:fld id="{4106A3BC-AD07-8446-A036-D49C7C8269FF}"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34731525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650" tIns="45717" rIns="274304" bIns="45717" rtlCol="0" anchor="ctr">
            <a:normAutofit/>
          </a:bodyPr>
          <a:lstStyle>
            <a:lvl1pPr marL="0" indent="0" algn="l" defTabSz="914346"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487988" y="2048256"/>
            <a:ext cx="3427413" cy="4206240"/>
          </a:xfrm>
        </p:spPr>
        <p:txBody>
          <a:bodyPr>
            <a:normAutofit/>
          </a:bodyPr>
          <a:lstStyle>
            <a:lvl1pPr marL="0" indent="0">
              <a:buNone/>
              <a:defRPr sz="2400"/>
            </a:lvl1pPr>
            <a:lvl2pPr marL="457173" indent="0">
              <a:buNone/>
              <a:defRPr sz="2800"/>
            </a:lvl2pPr>
            <a:lvl3pPr marL="914346" indent="0">
              <a:buNone/>
              <a:defRPr sz="2400"/>
            </a:lvl3pPr>
            <a:lvl4pPr marL="1371519" indent="0">
              <a:buNone/>
              <a:defRPr sz="2000"/>
            </a:lvl4pPr>
            <a:lvl5pPr marL="1828692" indent="0">
              <a:buNone/>
              <a:defRPr sz="2000"/>
            </a:lvl5pPr>
            <a:lvl6pPr marL="2285865" indent="0">
              <a:buNone/>
              <a:defRPr sz="2000"/>
            </a:lvl6pPr>
            <a:lvl7pPr marL="2743038" indent="0">
              <a:buNone/>
              <a:defRPr sz="2000"/>
            </a:lvl7pPr>
            <a:lvl8pPr marL="3200212" indent="0">
              <a:buNone/>
              <a:defRPr sz="2000"/>
            </a:lvl8pPr>
            <a:lvl9pPr marL="3657385"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591" tIns="274304" rIns="274304" bIns="274304"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173" indent="0">
              <a:buNone/>
              <a:defRPr sz="1200"/>
            </a:lvl2pPr>
            <a:lvl3pPr marL="914346" indent="0">
              <a:buNone/>
              <a:defRPr sz="1000"/>
            </a:lvl3pPr>
            <a:lvl4pPr marL="1371519" indent="0">
              <a:buNone/>
              <a:defRPr sz="900"/>
            </a:lvl4pPr>
            <a:lvl5pPr marL="1828692" indent="0">
              <a:buNone/>
              <a:defRPr sz="900"/>
            </a:lvl5pPr>
            <a:lvl6pPr marL="2285865" indent="0">
              <a:buNone/>
              <a:defRPr sz="900"/>
            </a:lvl6pPr>
            <a:lvl7pPr marL="2743038" indent="0">
              <a:buNone/>
              <a:defRPr sz="900"/>
            </a:lvl7pPr>
            <a:lvl8pPr marL="3200212" indent="0">
              <a:buNone/>
              <a:defRPr sz="900"/>
            </a:lvl8pPr>
            <a:lvl9pPr marL="3657385" indent="0">
              <a:buNone/>
              <a:defRPr sz="900"/>
            </a:lvl9pPr>
          </a:lstStyle>
          <a:p>
            <a:pPr marL="0" lvl="0" indent="0" algn="l" defTabSz="914346" rtl="0" eaLnBrk="1" latinLnBrk="0" hangingPunct="1">
              <a:spcBef>
                <a:spcPts val="2000"/>
              </a:spcBef>
              <a:buClr>
                <a:schemeClr val="accent1"/>
              </a:buClr>
              <a:buFont typeface="Wingdings 2" pitchFamily="18" charset="2"/>
              <a:buNone/>
            </a:pPr>
            <a:r>
              <a:rPr lang="en-US" smtClean="0"/>
              <a:t>Click to edit Master text styles</a:t>
            </a:r>
          </a:p>
        </p:txBody>
      </p:sp>
      <p:sp>
        <p:nvSpPr>
          <p:cNvPr id="5" name="Date Placeholder 4"/>
          <p:cNvSpPr>
            <a:spLocks noGrp="1"/>
          </p:cNvSpPr>
          <p:nvPr>
            <p:ph type="dt" sz="half" idx="10"/>
          </p:nvPr>
        </p:nvSpPr>
        <p:spPr>
          <a:xfrm>
            <a:off x="6580094" y="188260"/>
            <a:ext cx="2133600" cy="365125"/>
          </a:xfrm>
        </p:spPr>
        <p:txBody>
          <a:bodyPr/>
          <a:lstStyle/>
          <a:p>
            <a:fld id="{99463485-581C-1445-A44C-A6BEAFD1B2A1}" type="datetimeFigureOut">
              <a:rPr lang="en-US" smtClean="0">
                <a:solidFill>
                  <a:prstClr val="black">
                    <a:lumMod val="65000"/>
                    <a:lumOff val="35000"/>
                  </a:prstClr>
                </a:solidFill>
              </a:rPr>
              <a:pPr/>
              <a:t>9/25/2015</a:t>
            </a:fld>
            <a:endParaRPr lang="en-US">
              <a:solidFill>
                <a:prstClr val="black">
                  <a:lumMod val="65000"/>
                  <a:lumOff val="35000"/>
                </a:prstClr>
              </a:solidFill>
            </a:endParaRPr>
          </a:p>
        </p:txBody>
      </p:sp>
      <p:sp>
        <p:nvSpPr>
          <p:cNvPr id="6" name="Footer Placeholder 5"/>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a:solidFill>
                <a:prstClr val="black"/>
              </a:solidFill>
            </a:endParaRPr>
          </a:p>
        </p:txBody>
      </p:sp>
      <p:sp>
        <p:nvSpPr>
          <p:cNvPr id="7" name="Slide Number Placeholder 6"/>
          <p:cNvSpPr>
            <a:spLocks noGrp="1"/>
          </p:cNvSpPr>
          <p:nvPr>
            <p:ph type="sldNum" sz="quarter" idx="12"/>
          </p:nvPr>
        </p:nvSpPr>
        <p:spPr/>
        <p:txBody>
          <a:bodyPr/>
          <a:lstStyle/>
          <a:p>
            <a:fld id="{4106A3BC-AD07-8446-A036-D49C7C8269FF}"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1118427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52" bIns="137152"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6"/>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591" tIns="137152" rIns="274304" bIns="137152" rtlCol="0" anchor="t" anchorCtr="0">
            <a:normAutofit/>
          </a:bodyPr>
          <a:lstStyle>
            <a:lvl1pPr marL="0" indent="0" algn="l" defTabSz="914346" rtl="0" eaLnBrk="1" latinLnBrk="0" hangingPunct="1">
              <a:spcBef>
                <a:spcPts val="300"/>
              </a:spcBef>
              <a:buNone/>
              <a:defRPr sz="1600" kern="1200">
                <a:solidFill>
                  <a:schemeClr val="tx1">
                    <a:lumMod val="65000"/>
                    <a:lumOff val="35000"/>
                  </a:schemeClr>
                </a:solidFill>
                <a:latin typeface="+mn-lt"/>
                <a:ea typeface="+mn-ea"/>
                <a:cs typeface="+mn-cs"/>
              </a:defRPr>
            </a:lvl1pPr>
            <a:lvl2pPr marL="457173" indent="0" algn="ctr">
              <a:buNone/>
              <a:defRPr>
                <a:solidFill>
                  <a:schemeClr val="tx1">
                    <a:tint val="75000"/>
                  </a:schemeClr>
                </a:solidFill>
              </a:defRPr>
            </a:lvl2pPr>
            <a:lvl3pPr marL="914346" indent="0" algn="ctr">
              <a:buNone/>
              <a:defRPr>
                <a:solidFill>
                  <a:schemeClr val="tx1">
                    <a:tint val="75000"/>
                  </a:schemeClr>
                </a:solidFill>
              </a:defRPr>
            </a:lvl3pPr>
            <a:lvl4pPr marL="1371519" indent="0" algn="ctr">
              <a:buNone/>
              <a:defRPr>
                <a:solidFill>
                  <a:schemeClr val="tx1">
                    <a:tint val="75000"/>
                  </a:schemeClr>
                </a:solidFill>
              </a:defRPr>
            </a:lvl4pPr>
            <a:lvl5pPr marL="1828692" indent="0" algn="ctr">
              <a:buNone/>
              <a:defRPr>
                <a:solidFill>
                  <a:schemeClr val="tx1">
                    <a:tint val="75000"/>
                  </a:schemeClr>
                </a:solidFill>
              </a:defRPr>
            </a:lvl5pPr>
            <a:lvl6pPr marL="2285865" indent="0" algn="ctr">
              <a:buNone/>
              <a:defRPr>
                <a:solidFill>
                  <a:schemeClr val="tx1">
                    <a:tint val="75000"/>
                  </a:schemeClr>
                </a:solidFill>
              </a:defRPr>
            </a:lvl6pPr>
            <a:lvl7pPr marL="2743038" indent="0" algn="ctr">
              <a:buNone/>
              <a:defRPr>
                <a:solidFill>
                  <a:schemeClr val="tx1">
                    <a:tint val="75000"/>
                  </a:schemeClr>
                </a:solidFill>
              </a:defRPr>
            </a:lvl7pPr>
            <a:lvl8pPr marL="3200212" indent="0" algn="ctr">
              <a:buNone/>
              <a:defRPr>
                <a:solidFill>
                  <a:schemeClr val="tx1">
                    <a:tint val="75000"/>
                  </a:schemeClr>
                </a:solidFill>
              </a:defRPr>
            </a:lvl8pPr>
            <a:lvl9pPr marL="3657385"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A47DADC-55EA-4839-91C8-5BCC0EC06F5C}" type="datetime1">
              <a:rPr lang="en-US" smtClean="0">
                <a:solidFill>
                  <a:prstClr val="black">
                    <a:lumMod val="65000"/>
                    <a:lumOff val="35000"/>
                  </a:prstClr>
                </a:solidFill>
              </a:rPr>
              <a:pPr/>
              <a:t>9/25/2015</a:t>
            </a:fld>
            <a:endParaRPr lang="en-US" dirty="0">
              <a:solidFill>
                <a:prstClr val="black">
                  <a:lumMod val="65000"/>
                  <a:lumOff val="35000"/>
                </a:prstClr>
              </a:solidFill>
            </a:endParaRPr>
          </a:p>
        </p:txBody>
      </p:sp>
      <p:sp>
        <p:nvSpPr>
          <p:cNvPr id="5" name="Footer Placeholder 4"/>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dirty="0">
              <a:solidFill>
                <a:prstClr val="black"/>
              </a:solidFill>
            </a:endParaRPr>
          </a:p>
        </p:txBody>
      </p:sp>
      <p:sp>
        <p:nvSpPr>
          <p:cNvPr id="9" name="Picture Placeholder 8"/>
          <p:cNvSpPr>
            <a:spLocks noGrp="1"/>
          </p:cNvSpPr>
          <p:nvPr>
            <p:ph type="pic" sz="quarter" idx="13"/>
          </p:nvPr>
        </p:nvSpPr>
        <p:spPr>
          <a:xfrm>
            <a:off x="927100" y="1129554"/>
            <a:ext cx="7988300" cy="2980944"/>
          </a:xfrm>
        </p:spPr>
        <p:txBody>
          <a:bodyPr>
            <a:normAutofit/>
          </a:bodyPr>
          <a:lstStyle>
            <a:lvl1pPr marL="0" indent="0">
              <a:buNone/>
              <a:defRPr sz="1800"/>
            </a:lvl1pPr>
          </a:lstStyle>
          <a:p>
            <a:r>
              <a:rPr lang="en-US" smtClean="0"/>
              <a:t>Drag picture to placeholder or click icon to add</a:t>
            </a:r>
            <a:endParaRPr/>
          </a:p>
        </p:txBody>
      </p:sp>
    </p:spTree>
    <p:extLst>
      <p:ext uri="{BB962C8B-B14F-4D97-AF65-F5344CB8AC3E}">
        <p14:creationId xmlns:p14="http://schemas.microsoft.com/office/powerpoint/2010/main" val="14201672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52" bIns="137152"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6"/>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591" tIns="137152" rIns="274304" bIns="137152" rtlCol="0" anchor="t" anchorCtr="0">
            <a:normAutofit/>
          </a:bodyPr>
          <a:lstStyle>
            <a:lvl1pPr marL="0" indent="0" algn="l" defTabSz="914346" rtl="0" eaLnBrk="1" latinLnBrk="0" hangingPunct="1">
              <a:spcBef>
                <a:spcPts val="300"/>
              </a:spcBef>
              <a:buNone/>
              <a:defRPr sz="1600" kern="1200">
                <a:solidFill>
                  <a:schemeClr val="tx1">
                    <a:lumMod val="65000"/>
                    <a:lumOff val="35000"/>
                  </a:schemeClr>
                </a:solidFill>
                <a:latin typeface="+mn-lt"/>
                <a:ea typeface="+mn-ea"/>
                <a:cs typeface="+mn-cs"/>
              </a:defRPr>
            </a:lvl1pPr>
            <a:lvl2pPr marL="457173" indent="0" algn="ctr">
              <a:buNone/>
              <a:defRPr>
                <a:solidFill>
                  <a:schemeClr val="tx1">
                    <a:tint val="75000"/>
                  </a:schemeClr>
                </a:solidFill>
              </a:defRPr>
            </a:lvl2pPr>
            <a:lvl3pPr marL="914346" indent="0" algn="ctr">
              <a:buNone/>
              <a:defRPr>
                <a:solidFill>
                  <a:schemeClr val="tx1">
                    <a:tint val="75000"/>
                  </a:schemeClr>
                </a:solidFill>
              </a:defRPr>
            </a:lvl3pPr>
            <a:lvl4pPr marL="1371519" indent="0" algn="ctr">
              <a:buNone/>
              <a:defRPr>
                <a:solidFill>
                  <a:schemeClr val="tx1">
                    <a:tint val="75000"/>
                  </a:schemeClr>
                </a:solidFill>
              </a:defRPr>
            </a:lvl4pPr>
            <a:lvl5pPr marL="1828692" indent="0" algn="ctr">
              <a:buNone/>
              <a:defRPr>
                <a:solidFill>
                  <a:schemeClr val="tx1">
                    <a:tint val="75000"/>
                  </a:schemeClr>
                </a:solidFill>
              </a:defRPr>
            </a:lvl5pPr>
            <a:lvl6pPr marL="2285865" indent="0" algn="ctr">
              <a:buNone/>
              <a:defRPr>
                <a:solidFill>
                  <a:schemeClr val="tx1">
                    <a:tint val="75000"/>
                  </a:schemeClr>
                </a:solidFill>
              </a:defRPr>
            </a:lvl6pPr>
            <a:lvl7pPr marL="2743038" indent="0" algn="ctr">
              <a:buNone/>
              <a:defRPr>
                <a:solidFill>
                  <a:schemeClr val="tx1">
                    <a:tint val="75000"/>
                  </a:schemeClr>
                </a:solidFill>
              </a:defRPr>
            </a:lvl7pPr>
            <a:lvl8pPr marL="3200212" indent="0" algn="ctr">
              <a:buNone/>
              <a:defRPr>
                <a:solidFill>
                  <a:schemeClr val="tx1">
                    <a:tint val="75000"/>
                  </a:schemeClr>
                </a:solidFill>
              </a:defRPr>
            </a:lvl8pPr>
            <a:lvl9pPr marL="3657385"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6580094" y="188260"/>
            <a:ext cx="2133600" cy="365125"/>
          </a:xfrm>
        </p:spPr>
        <p:txBody>
          <a:bodyPr/>
          <a:lstStyle/>
          <a:p>
            <a:fld id="{DA47DADC-55EA-4839-91C8-5BCC0EC06F5C}" type="datetime1">
              <a:rPr lang="en-US" smtClean="0">
                <a:solidFill>
                  <a:prstClr val="black">
                    <a:lumMod val="65000"/>
                    <a:lumOff val="35000"/>
                  </a:prstClr>
                </a:solidFill>
              </a:rPr>
              <a:pPr/>
              <a:t>9/25/2015</a:t>
            </a:fld>
            <a:endParaRPr lang="en-US" dirty="0">
              <a:solidFill>
                <a:prstClr val="black">
                  <a:lumMod val="65000"/>
                  <a:lumOff val="35000"/>
                </a:prstClr>
              </a:solidFill>
            </a:endParaRPr>
          </a:p>
        </p:txBody>
      </p:sp>
      <p:sp>
        <p:nvSpPr>
          <p:cNvPr id="5" name="Footer Placeholder 4"/>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dirty="0">
              <a:solidFill>
                <a:prstClr val="black"/>
              </a:solidFill>
            </a:endParaRPr>
          </a:p>
        </p:txBody>
      </p:sp>
      <p:sp>
        <p:nvSpPr>
          <p:cNvPr id="9" name="Picture Placeholder 8"/>
          <p:cNvSpPr>
            <a:spLocks noGrp="1"/>
          </p:cNvSpPr>
          <p:nvPr>
            <p:ph type="pic" sz="quarter" idx="13"/>
          </p:nvPr>
        </p:nvSpPr>
        <p:spPr>
          <a:xfrm>
            <a:off x="927100" y="1129554"/>
            <a:ext cx="3986784"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4928616" y="1129554"/>
            <a:ext cx="3986784" cy="2980944"/>
          </a:xfrm>
        </p:spPr>
        <p:txBody>
          <a:bodyPr>
            <a:normAutofit/>
          </a:bodyPr>
          <a:lstStyle>
            <a:lvl1pPr marL="0" indent="0">
              <a:buNone/>
              <a:defRPr sz="1800"/>
            </a:lvl1pPr>
          </a:lstStyle>
          <a:p>
            <a:r>
              <a:rPr lang="en-US" smtClean="0"/>
              <a:t>Drag picture to placeholder or click icon to add</a:t>
            </a:r>
            <a:endParaRPr/>
          </a:p>
        </p:txBody>
      </p:sp>
    </p:spTree>
    <p:extLst>
      <p:ext uri="{BB962C8B-B14F-4D97-AF65-F5344CB8AC3E}">
        <p14:creationId xmlns:p14="http://schemas.microsoft.com/office/powerpoint/2010/main" val="22431779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52" bIns="137152"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6"/>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591" tIns="137152" rIns="274304" bIns="137152" rtlCol="0" anchor="t" anchorCtr="0">
            <a:normAutofit/>
          </a:bodyPr>
          <a:lstStyle>
            <a:lvl1pPr marL="0" indent="0" algn="l" defTabSz="914346" rtl="0" eaLnBrk="1" latinLnBrk="0" hangingPunct="1">
              <a:spcBef>
                <a:spcPts val="300"/>
              </a:spcBef>
              <a:buNone/>
              <a:defRPr sz="1600" kern="1200">
                <a:solidFill>
                  <a:schemeClr val="tx1">
                    <a:lumMod val="65000"/>
                    <a:lumOff val="35000"/>
                  </a:schemeClr>
                </a:solidFill>
                <a:latin typeface="+mn-lt"/>
                <a:ea typeface="+mn-ea"/>
                <a:cs typeface="+mn-cs"/>
              </a:defRPr>
            </a:lvl1pPr>
            <a:lvl2pPr marL="457173" indent="0" algn="ctr">
              <a:buNone/>
              <a:defRPr>
                <a:solidFill>
                  <a:schemeClr val="tx1">
                    <a:tint val="75000"/>
                  </a:schemeClr>
                </a:solidFill>
              </a:defRPr>
            </a:lvl2pPr>
            <a:lvl3pPr marL="914346" indent="0" algn="ctr">
              <a:buNone/>
              <a:defRPr>
                <a:solidFill>
                  <a:schemeClr val="tx1">
                    <a:tint val="75000"/>
                  </a:schemeClr>
                </a:solidFill>
              </a:defRPr>
            </a:lvl3pPr>
            <a:lvl4pPr marL="1371519" indent="0" algn="ctr">
              <a:buNone/>
              <a:defRPr>
                <a:solidFill>
                  <a:schemeClr val="tx1">
                    <a:tint val="75000"/>
                  </a:schemeClr>
                </a:solidFill>
              </a:defRPr>
            </a:lvl4pPr>
            <a:lvl5pPr marL="1828692" indent="0" algn="ctr">
              <a:buNone/>
              <a:defRPr>
                <a:solidFill>
                  <a:schemeClr val="tx1">
                    <a:tint val="75000"/>
                  </a:schemeClr>
                </a:solidFill>
              </a:defRPr>
            </a:lvl5pPr>
            <a:lvl6pPr marL="2285865" indent="0" algn="ctr">
              <a:buNone/>
              <a:defRPr>
                <a:solidFill>
                  <a:schemeClr val="tx1">
                    <a:tint val="75000"/>
                  </a:schemeClr>
                </a:solidFill>
              </a:defRPr>
            </a:lvl6pPr>
            <a:lvl7pPr marL="2743038" indent="0" algn="ctr">
              <a:buNone/>
              <a:defRPr>
                <a:solidFill>
                  <a:schemeClr val="tx1">
                    <a:tint val="75000"/>
                  </a:schemeClr>
                </a:solidFill>
              </a:defRPr>
            </a:lvl7pPr>
            <a:lvl8pPr marL="3200212" indent="0" algn="ctr">
              <a:buNone/>
              <a:defRPr>
                <a:solidFill>
                  <a:schemeClr val="tx1">
                    <a:tint val="75000"/>
                  </a:schemeClr>
                </a:solidFill>
              </a:defRPr>
            </a:lvl8pPr>
            <a:lvl9pPr marL="3657385"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580094" y="188260"/>
            <a:ext cx="2133600" cy="365125"/>
          </a:xfrm>
        </p:spPr>
        <p:txBody>
          <a:bodyPr/>
          <a:lstStyle/>
          <a:p>
            <a:fld id="{DA47DADC-55EA-4839-91C8-5BCC0EC06F5C}" type="datetime1">
              <a:rPr lang="en-US" smtClean="0">
                <a:solidFill>
                  <a:prstClr val="black">
                    <a:lumMod val="65000"/>
                    <a:lumOff val="35000"/>
                  </a:prstClr>
                </a:solidFill>
              </a:rPr>
              <a:pPr/>
              <a:t>9/25/2015</a:t>
            </a:fld>
            <a:endParaRPr lang="en-US" dirty="0">
              <a:solidFill>
                <a:prstClr val="black">
                  <a:lumMod val="65000"/>
                  <a:lumOff val="35000"/>
                </a:prstClr>
              </a:solidFill>
            </a:endParaRPr>
          </a:p>
        </p:txBody>
      </p:sp>
      <p:sp>
        <p:nvSpPr>
          <p:cNvPr id="5" name="Footer Placeholder 4"/>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dirty="0">
              <a:solidFill>
                <a:prstClr val="black"/>
              </a:solidFill>
            </a:endParaRPr>
          </a:p>
        </p:txBody>
      </p:sp>
      <p:sp>
        <p:nvSpPr>
          <p:cNvPr id="9" name="Picture Placeholder 8"/>
          <p:cNvSpPr>
            <a:spLocks noGrp="1"/>
          </p:cNvSpPr>
          <p:nvPr>
            <p:ph type="pic" sz="quarter" idx="13"/>
          </p:nvPr>
        </p:nvSpPr>
        <p:spPr>
          <a:xfrm>
            <a:off x="927100" y="1129554"/>
            <a:ext cx="6601968"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US" smtClean="0"/>
              <a:t>Drag picture to placeholder or click icon to add</a:t>
            </a:r>
            <a:endParaRPr/>
          </a:p>
        </p:txBody>
      </p:sp>
      <p:sp>
        <p:nvSpPr>
          <p:cNvPr id="8" name="Picture Placeholder 8"/>
          <p:cNvSpPr>
            <a:spLocks noGrp="1"/>
          </p:cNvSpPr>
          <p:nvPr>
            <p:ph type="pic" sz="quarter" idx="15"/>
          </p:nvPr>
        </p:nvSpPr>
        <p:spPr>
          <a:xfrm>
            <a:off x="7543800" y="2629170"/>
            <a:ext cx="1371600" cy="1481328"/>
          </a:xfrm>
        </p:spPr>
        <p:txBody>
          <a:bodyPr>
            <a:normAutofit/>
          </a:bodyPr>
          <a:lstStyle>
            <a:lvl1pPr marL="0" indent="0">
              <a:buNone/>
              <a:defRPr sz="1800"/>
            </a:lvl1pPr>
          </a:lstStyle>
          <a:p>
            <a:r>
              <a:rPr lang="en-US" smtClean="0"/>
              <a:t>Drag picture to placeholder or click icon to add</a:t>
            </a:r>
            <a:endParaRPr/>
          </a:p>
        </p:txBody>
      </p:sp>
    </p:spTree>
    <p:extLst>
      <p:ext uri="{BB962C8B-B14F-4D97-AF65-F5344CB8AC3E}">
        <p14:creationId xmlns:p14="http://schemas.microsoft.com/office/powerpoint/2010/main" val="268633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9463485-581C-1445-A44C-A6BEAFD1B2A1}" type="datetimeFigureOut">
              <a:rPr lang="en-US" smtClean="0">
                <a:solidFill>
                  <a:prstClr val="black">
                    <a:lumMod val="65000"/>
                    <a:lumOff val="35000"/>
                  </a:prstClr>
                </a:solidFill>
              </a:rPr>
              <a:pPr/>
              <a:t>9/25/2015</a:t>
            </a:fld>
            <a:endParaRPr lang="en-US">
              <a:solidFill>
                <a:prstClr val="black">
                  <a:lumMod val="65000"/>
                  <a:lumOff val="35000"/>
                </a:prstClr>
              </a:solidFill>
            </a:endParaRPr>
          </a:p>
        </p:txBody>
      </p:sp>
      <p:sp>
        <p:nvSpPr>
          <p:cNvPr id="5" name="Footer Placeholder 4"/>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a:solidFill>
                <a:prstClr val="black"/>
              </a:solidFill>
            </a:endParaRPr>
          </a:p>
        </p:txBody>
      </p:sp>
      <p:sp>
        <p:nvSpPr>
          <p:cNvPr id="6" name="Slide Number Placeholder 5"/>
          <p:cNvSpPr>
            <a:spLocks noGrp="1"/>
          </p:cNvSpPr>
          <p:nvPr>
            <p:ph type="sldNum" sz="quarter" idx="12"/>
          </p:nvPr>
        </p:nvSpPr>
        <p:spPr/>
        <p:txBody>
          <a:bodyPr/>
          <a:lstStyle/>
          <a:p>
            <a:fld id="{4106A3BC-AD07-8446-A036-D49C7C8269FF}"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4061661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399237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04" tIns="685759" bIns="685759"/>
          <a:lstStyle/>
          <a:p>
            <a:r>
              <a:rPr lang="en-US"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9463485-581C-1445-A44C-A6BEAFD1B2A1}" type="datetimeFigureOut">
              <a:rPr lang="en-US" smtClean="0">
                <a:solidFill>
                  <a:prstClr val="black">
                    <a:lumMod val="65000"/>
                    <a:lumOff val="35000"/>
                  </a:prstClr>
                </a:solidFill>
              </a:rPr>
              <a:pPr/>
              <a:t>9/25/2015</a:t>
            </a:fld>
            <a:endParaRPr lang="en-US">
              <a:solidFill>
                <a:prstClr val="black">
                  <a:lumMod val="65000"/>
                  <a:lumOff val="35000"/>
                </a:prstClr>
              </a:solidFill>
            </a:endParaRPr>
          </a:p>
        </p:txBody>
      </p:sp>
      <p:sp>
        <p:nvSpPr>
          <p:cNvPr id="5" name="Footer Placeholder 4"/>
          <p:cNvSpPr>
            <a:spLocks noGrp="1"/>
          </p:cNvSpPr>
          <p:nvPr>
            <p:ph type="ftr" sz="quarter" idx="11"/>
          </p:nvPr>
        </p:nvSpPr>
        <p:spPr>
          <a:xfrm>
            <a:off x="1120588" y="188260"/>
            <a:ext cx="2895600" cy="365125"/>
          </a:xfrm>
          <a:prstGeom prst="rect">
            <a:avLst/>
          </a:prstGeom>
        </p:spPr>
        <p:txBody>
          <a:bodyPr lIns="91435" tIns="45717" rIns="91435" bIns="45717"/>
          <a:lstStyle/>
          <a:p>
            <a:pPr defTabSz="457173"/>
            <a:endParaRPr lang="en-US">
              <a:solidFill>
                <a:prstClr val="black"/>
              </a:solidFill>
            </a:endParaRPr>
          </a:p>
        </p:txBody>
      </p:sp>
      <p:sp>
        <p:nvSpPr>
          <p:cNvPr id="6" name="Slide Number Placeholder 5"/>
          <p:cNvSpPr>
            <a:spLocks noGrp="1"/>
          </p:cNvSpPr>
          <p:nvPr>
            <p:ph type="sldNum" sz="quarter" idx="12"/>
          </p:nvPr>
        </p:nvSpPr>
        <p:spPr/>
        <p:txBody>
          <a:bodyPr/>
          <a:lstStyle/>
          <a:p>
            <a:fld id="{4106A3BC-AD07-8446-A036-D49C7C8269FF}"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2241728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980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57235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67441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2.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4.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5.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8E0D8">
            <a:alpha val="0"/>
          </a:srgbClr>
        </a:solidFill>
        <a:effectLst/>
      </p:bgPr>
    </p:bg>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2209800" y="6397625"/>
            <a:ext cx="3733800" cy="307975"/>
          </a:xfrm>
          <a:prstGeom prst="rect">
            <a:avLst/>
          </a:prstGeom>
          <a:noFill/>
          <a:ln>
            <a:noFill/>
          </a:ln>
          <a:effectLst/>
          <a:extLst>
            <a:ext uri="{909E8E84-426E-40DD-AFC4-6F175D3DCCD1}">
              <a14:hiddenFill xmlns:a14="http://schemas.microsoft.com/office/drawing/2010/main">
                <a:solidFill>
                  <a:srgbClr val="E8E0D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b="1" dirty="0">
                <a:solidFill>
                  <a:srgbClr val="800000"/>
                </a:solidFill>
              </a:rPr>
              <a:t>Emerging</a:t>
            </a:r>
            <a:r>
              <a:rPr lang="en-US" sz="1200" b="1" dirty="0">
                <a:solidFill>
                  <a:srgbClr val="800000"/>
                </a:solidFill>
              </a:rPr>
              <a:t> Threats Program</a:t>
            </a:r>
          </a:p>
        </p:txBody>
      </p:sp>
      <p:pic>
        <p:nvPicPr>
          <p:cNvPr id="8" name="Picture 11" descr="Horizontal_CMYK [Converted]"/>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304800" y="6248400"/>
            <a:ext cx="1828800" cy="544513"/>
          </a:xfrm>
          <a:prstGeom prst="rect">
            <a:avLst/>
          </a:prstGeom>
          <a:noFill/>
          <a:ln w="9525">
            <a:noFill/>
            <a:miter lim="800000"/>
            <a:headEnd/>
            <a:tailEnd/>
          </a:ln>
        </p:spPr>
      </p:pic>
      <p:sp>
        <p:nvSpPr>
          <p:cNvPr id="9" name="Rectangle 8"/>
          <p:cNvSpPr>
            <a:spLocks noChangeArrowheads="1"/>
          </p:cNvSpPr>
          <p:nvPr/>
        </p:nvSpPr>
        <p:spPr bwMode="auto">
          <a:xfrm>
            <a:off x="0" y="838200"/>
            <a:ext cx="152400" cy="6019800"/>
          </a:xfrm>
          <a:prstGeom prst="rect">
            <a:avLst/>
          </a:prstGeom>
          <a:solidFill>
            <a:srgbClr val="C2113A"/>
          </a:solidFill>
          <a:ln w="9525">
            <a:solidFill>
              <a:schemeClr val="tx1"/>
            </a:solidFill>
            <a:miter lim="800000"/>
            <a:headEnd/>
            <a:tailEnd/>
          </a:ln>
          <a:effectLst/>
          <a:extLst/>
        </p:spPr>
        <p:txBody>
          <a:bodyPr wrap="none" anchor="ctr"/>
          <a:lstStyle/>
          <a:p>
            <a:pPr algn="ctr">
              <a:defRPr/>
            </a:pPr>
            <a:endParaRPr lang="en-US" dirty="0">
              <a:solidFill>
                <a:srgbClr val="C2113A"/>
              </a:solidFill>
            </a:endParaRPr>
          </a:p>
        </p:txBody>
      </p:sp>
      <p:sp>
        <p:nvSpPr>
          <p:cNvPr id="10" name="Rectangle 9"/>
          <p:cNvSpPr>
            <a:spLocks noChangeArrowheads="1"/>
          </p:cNvSpPr>
          <p:nvPr/>
        </p:nvSpPr>
        <p:spPr bwMode="auto">
          <a:xfrm rot="-5400000">
            <a:off x="4495800" y="-3667473"/>
            <a:ext cx="152400" cy="9144000"/>
          </a:xfrm>
          <a:prstGeom prst="rect">
            <a:avLst/>
          </a:prstGeom>
          <a:solidFill>
            <a:srgbClr val="002A6C"/>
          </a:solidFill>
          <a:ln w="9525">
            <a:solidFill>
              <a:schemeClr val="tx1"/>
            </a:solidFill>
            <a:miter lim="800000"/>
            <a:headEnd/>
            <a:tailEnd/>
          </a:ln>
          <a:effectLst/>
          <a:extLst/>
        </p:spPr>
        <p:txBody>
          <a:bodyPr vert="eaVert" wrap="none" anchor="ctr"/>
          <a:lstStyle/>
          <a:p>
            <a:pPr algn="ctr">
              <a:defRPr/>
            </a:pPr>
            <a:endParaRPr lang="en-US" sz="1600" dirty="0">
              <a:solidFill>
                <a:srgbClr val="002A6C"/>
              </a:solidFill>
            </a:endParaRPr>
          </a:p>
        </p:txBody>
      </p:sp>
    </p:spTree>
    <p:extLst>
      <p:ext uri="{BB962C8B-B14F-4D97-AF65-F5344CB8AC3E}">
        <p14:creationId xmlns:p14="http://schemas.microsoft.com/office/powerpoint/2010/main" val="627646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98" r:id="rId12"/>
    <p:sldLayoutId id="2147483799" r:id="rId13"/>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hf hdr="0" ftr="0" dt="0"/>
  <p:txStyles>
    <p:title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invGray">
      <p:bgPr>
        <a:solidFill>
          <a:schemeClr val="bg1"/>
        </a:solidFill>
        <a:effectLst/>
      </p:bgPr>
    </p:bg>
    <p:spTree>
      <p:nvGrpSpPr>
        <p:cNvPr id="1" name=""/>
        <p:cNvGrpSpPr/>
        <p:nvPr/>
      </p:nvGrpSpPr>
      <p:grpSpPr>
        <a:xfrm>
          <a:off x="0" y="0"/>
          <a:ext cx="0" cy="0"/>
          <a:chOff x="0" y="0"/>
          <a:chExt cx="0" cy="0"/>
        </a:xfrm>
      </p:grpSpPr>
      <p:sp>
        <p:nvSpPr>
          <p:cNvPr id="3075" name="pg num"/>
          <p:cNvSpPr>
            <a:spLocks noGrp="1" noChangeArrowheads="1"/>
          </p:cNvSpPr>
          <p:nvPr>
            <p:ph type="sldNum" sz="quarter" idx="4"/>
          </p:nvPr>
        </p:nvSpPr>
        <p:spPr bwMode="auto">
          <a:xfrm>
            <a:off x="8551863" y="6511925"/>
            <a:ext cx="185737"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a:defRPr sz="1200">
                <a:solidFill>
                  <a:srgbClr val="000000"/>
                </a:solidFill>
                <a:latin typeface="Arial" charset="0"/>
                <a:ea typeface="Gulim" pitchFamily="34" charset="-127"/>
              </a:defRPr>
            </a:lvl1pPr>
          </a:lstStyle>
          <a:p>
            <a:pPr fontAlgn="base">
              <a:spcBef>
                <a:spcPct val="0"/>
              </a:spcBef>
              <a:spcAft>
                <a:spcPct val="0"/>
              </a:spcAft>
              <a:defRPr/>
            </a:pPr>
            <a:fld id="{B181BF29-D94D-4D1B-A4A8-8AC4C1C8577F}" type="slidenum">
              <a:rPr lang="ko-KR" altLang="en-US"/>
              <a:pPr fontAlgn="base">
                <a:spcBef>
                  <a:spcPct val="0"/>
                </a:spcBef>
                <a:spcAft>
                  <a:spcPct val="0"/>
                </a:spcAft>
                <a:defRPr/>
              </a:pPr>
              <a:t>‹#›</a:t>
            </a:fld>
            <a:endParaRPr lang="en-US" altLang="ko-KR" dirty="0"/>
          </a:p>
        </p:txBody>
      </p:sp>
      <p:sp>
        <p:nvSpPr>
          <p:cNvPr id="19459" name="Rectangle 4"/>
          <p:cNvSpPr>
            <a:spLocks noGrp="1" noChangeArrowheads="1"/>
          </p:cNvSpPr>
          <p:nvPr>
            <p:ph type="title"/>
          </p:nvPr>
        </p:nvSpPr>
        <p:spPr bwMode="auto">
          <a:xfrm>
            <a:off x="206375" y="128588"/>
            <a:ext cx="7945438" cy="288925"/>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altLang="ko-KR" dirty="0" smtClean="0"/>
              <a:t>Click to edit Master title style</a:t>
            </a:r>
          </a:p>
        </p:txBody>
      </p:sp>
      <p:sp>
        <p:nvSpPr>
          <p:cNvPr id="19460" name="Rectangle 5"/>
          <p:cNvSpPr>
            <a:spLocks noGrp="1" noChangeArrowheads="1"/>
          </p:cNvSpPr>
          <p:nvPr>
            <p:ph type="body" idx="1"/>
          </p:nvPr>
        </p:nvSpPr>
        <p:spPr bwMode="auto">
          <a:xfrm>
            <a:off x="228600" y="1273175"/>
            <a:ext cx="8616950" cy="12223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grpSp>
        <p:nvGrpSpPr>
          <p:cNvPr id="19461" name="McK Slide Elements"/>
          <p:cNvGrpSpPr>
            <a:grpSpLocks/>
          </p:cNvGrpSpPr>
          <p:nvPr/>
        </p:nvGrpSpPr>
        <p:grpSpPr bwMode="auto">
          <a:xfrm>
            <a:off x="120650" y="531813"/>
            <a:ext cx="8616950" cy="6162675"/>
            <a:chOff x="75" y="335"/>
            <a:chExt cx="5429" cy="3882"/>
          </a:xfrm>
        </p:grpSpPr>
        <p:sp>
          <p:nvSpPr>
            <p:cNvPr id="3079" name="McK Measure" hidden="1"/>
            <p:cNvSpPr txBox="1">
              <a:spLocks noChangeArrowheads="1"/>
            </p:cNvSpPr>
            <p:nvPr userDrawn="1"/>
          </p:nvSpPr>
          <p:spPr bwMode="auto">
            <a:xfrm>
              <a:off x="75" y="335"/>
              <a:ext cx="5429" cy="154"/>
            </a:xfrm>
            <a:prstGeom prst="rect">
              <a:avLst/>
            </a:prstGeom>
            <a:noFill/>
            <a:ln w="9525">
              <a:noFill/>
              <a:miter lim="800000"/>
              <a:headEnd/>
              <a:tailEnd/>
            </a:ln>
            <a:effectLst/>
          </p:spPr>
          <p:txBody>
            <a:bodyPr lIns="0" tIns="0" rIns="0" bIns="0">
              <a:spAutoFit/>
            </a:bodyPr>
            <a:lstStyle/>
            <a:p>
              <a:pPr defTabSz="895350" fontAlgn="base">
                <a:spcBef>
                  <a:spcPct val="0"/>
                </a:spcBef>
                <a:spcAft>
                  <a:spcPct val="0"/>
                </a:spcAft>
                <a:defRPr/>
              </a:pPr>
              <a:r>
                <a:rPr lang="en-US" altLang="ko-KR" sz="1600" dirty="0">
                  <a:solidFill>
                    <a:srgbClr val="000000"/>
                  </a:solidFill>
                  <a:ea typeface="Gulim" pitchFamily="34" charset="-127"/>
                </a:rPr>
                <a:t>Unit of measure</a:t>
              </a:r>
            </a:p>
          </p:txBody>
        </p:sp>
        <p:sp>
          <p:nvSpPr>
            <p:cNvPr id="3080" name="McK Footnote" hidden="1"/>
            <p:cNvSpPr txBox="1">
              <a:spLocks noChangeArrowheads="1"/>
            </p:cNvSpPr>
            <p:nvPr userDrawn="1"/>
          </p:nvSpPr>
          <p:spPr bwMode="auto">
            <a:xfrm>
              <a:off x="75" y="3964"/>
              <a:ext cx="5145" cy="253"/>
            </a:xfrm>
            <a:prstGeom prst="rect">
              <a:avLst/>
            </a:prstGeom>
            <a:noFill/>
            <a:ln w="9525">
              <a:noFill/>
              <a:miter lim="800000"/>
              <a:headEnd/>
              <a:tailEnd/>
            </a:ln>
            <a:effectLst/>
          </p:spPr>
          <p:txBody>
            <a:bodyPr lIns="0" tIns="0" rIns="0" bIns="0" anchor="b">
              <a:spAutoFit/>
            </a:bodyPr>
            <a:lstStyle/>
            <a:p>
              <a:pPr marL="563563" indent="-563563" defTabSz="895350" fontAlgn="base">
                <a:spcBef>
                  <a:spcPct val="0"/>
                </a:spcBef>
                <a:spcAft>
                  <a:spcPct val="0"/>
                </a:spcAft>
                <a:tabLst>
                  <a:tab pos="515938" algn="r"/>
                </a:tabLst>
                <a:defRPr/>
              </a:pPr>
              <a:r>
                <a:rPr lang="ko-KR" altLang="en-US" sz="1200">
                  <a:solidFill>
                    <a:srgbClr val="000000"/>
                  </a:solidFill>
                  <a:ea typeface="Gulim" pitchFamily="34" charset="-127"/>
                </a:rPr>
                <a:t>	*	</a:t>
              </a:r>
              <a:r>
                <a:rPr lang="en-US" altLang="ko-KR" sz="1200" dirty="0">
                  <a:solidFill>
                    <a:srgbClr val="000000"/>
                  </a:solidFill>
                  <a:ea typeface="Gulim" pitchFamily="34" charset="-127"/>
                </a:rPr>
                <a:t>Footnote</a:t>
              </a:r>
            </a:p>
            <a:p>
              <a:pPr marL="563563" indent="-563563" defTabSz="895350" fontAlgn="base">
                <a:spcBef>
                  <a:spcPct val="20000"/>
                </a:spcBef>
                <a:spcAft>
                  <a:spcPct val="0"/>
                </a:spcAft>
                <a:tabLst>
                  <a:tab pos="515938" algn="r"/>
                </a:tabLst>
                <a:defRPr/>
              </a:pPr>
              <a:r>
                <a:rPr lang="en-US" altLang="ko-KR" sz="1200" dirty="0">
                  <a:solidFill>
                    <a:srgbClr val="000000"/>
                  </a:solidFill>
                  <a:ea typeface="Gulim" pitchFamily="34" charset="-127"/>
                </a:rPr>
                <a:t>	Source:	Source</a:t>
              </a:r>
            </a:p>
          </p:txBody>
        </p:sp>
      </p:grpSp>
      <p:sp>
        <p:nvSpPr>
          <p:cNvPr id="3081" name="Working Draft" hidden="1"/>
          <p:cNvSpPr txBox="1">
            <a:spLocks noChangeArrowheads="1"/>
          </p:cNvSpPr>
          <p:nvPr/>
        </p:nvSpPr>
        <p:spPr bwMode="auto">
          <a:xfrm rot="5400000">
            <a:off x="7989094" y="2763044"/>
            <a:ext cx="1804987" cy="92075"/>
          </a:xfrm>
          <a:prstGeom prst="rect">
            <a:avLst/>
          </a:prstGeom>
          <a:noFill/>
          <a:ln w="9525">
            <a:noFill/>
            <a:miter lim="800000"/>
            <a:headEnd/>
            <a:tailEnd/>
          </a:ln>
          <a:effectLst/>
        </p:spPr>
        <p:txBody>
          <a:bodyPr wrap="none" lIns="0" tIns="0" rIns="0" bIns="0">
            <a:spAutoFit/>
          </a:bodyPr>
          <a:lstStyle/>
          <a:p>
            <a:pPr defTabSz="912813" fontAlgn="base">
              <a:spcBef>
                <a:spcPct val="0"/>
              </a:spcBef>
              <a:spcAft>
                <a:spcPct val="0"/>
              </a:spcAft>
              <a:defRPr/>
            </a:pPr>
            <a:r>
              <a:rPr lang="en-US" altLang="ko-KR" sz="600" dirty="0">
                <a:solidFill>
                  <a:srgbClr val="000000"/>
                </a:solidFill>
                <a:ea typeface="Gulim" pitchFamily="34" charset="-127"/>
              </a:rPr>
              <a:t>Working Draft - Last Modified 9/4/2007 9:23:32 PM</a:t>
            </a:r>
          </a:p>
        </p:txBody>
      </p:sp>
      <p:sp>
        <p:nvSpPr>
          <p:cNvPr id="3082" name="Printed" hidden="1"/>
          <p:cNvSpPr txBox="1">
            <a:spLocks noChangeArrowheads="1"/>
          </p:cNvSpPr>
          <p:nvPr/>
        </p:nvSpPr>
        <p:spPr bwMode="auto">
          <a:xfrm rot="5400000">
            <a:off x="8362156" y="4267994"/>
            <a:ext cx="1058863" cy="92075"/>
          </a:xfrm>
          <a:prstGeom prst="rect">
            <a:avLst/>
          </a:prstGeom>
          <a:noFill/>
          <a:ln w="9525">
            <a:noFill/>
            <a:miter lim="800000"/>
            <a:headEnd/>
            <a:tailEnd/>
          </a:ln>
          <a:effectLst/>
        </p:spPr>
        <p:txBody>
          <a:bodyPr wrap="none" lIns="0" tIns="0" rIns="0" bIns="0">
            <a:spAutoFit/>
          </a:bodyPr>
          <a:lstStyle/>
          <a:p>
            <a:pPr defTabSz="912813" fontAlgn="base">
              <a:spcBef>
                <a:spcPct val="0"/>
              </a:spcBef>
              <a:spcAft>
                <a:spcPct val="0"/>
              </a:spcAft>
              <a:defRPr/>
            </a:pPr>
            <a:r>
              <a:rPr lang="en-US" altLang="ko-KR" sz="600" dirty="0">
                <a:solidFill>
                  <a:srgbClr val="000000"/>
                </a:solidFill>
                <a:ea typeface="Gulim" pitchFamily="34" charset="-127"/>
              </a:rPr>
              <a:t>Printed 12/22/2005 3:28:39 PM</a:t>
            </a:r>
          </a:p>
        </p:txBody>
      </p:sp>
      <p:pic>
        <p:nvPicPr>
          <p:cNvPr id="19464" name="Picture 11" descr="Horizontal_CMYK [Converted]"/>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28600" y="6313488"/>
            <a:ext cx="1828800" cy="544512"/>
          </a:xfrm>
          <a:prstGeom prst="rect">
            <a:avLst/>
          </a:prstGeom>
          <a:noFill/>
          <a:ln w="9525">
            <a:noFill/>
            <a:miter lim="800000"/>
            <a:headEnd/>
            <a:tailEnd/>
          </a:ln>
        </p:spPr>
      </p:pic>
      <p:sp>
        <p:nvSpPr>
          <p:cNvPr id="21" name="Rectangle 8"/>
          <p:cNvSpPr>
            <a:spLocks noChangeArrowheads="1"/>
          </p:cNvSpPr>
          <p:nvPr/>
        </p:nvSpPr>
        <p:spPr bwMode="auto">
          <a:xfrm>
            <a:off x="0" y="685800"/>
            <a:ext cx="155575" cy="6172200"/>
          </a:xfrm>
          <a:prstGeom prst="rect">
            <a:avLst/>
          </a:prstGeom>
          <a:solidFill>
            <a:srgbClr val="C2113A"/>
          </a:solidFill>
          <a:ln w="9525">
            <a:solidFill>
              <a:srgbClr val="000000"/>
            </a:solidFill>
            <a:miter lim="800000"/>
            <a:headEnd/>
            <a:tailEnd/>
          </a:ln>
          <a:effectLst/>
          <a:extLst/>
        </p:spPr>
        <p:txBody>
          <a:bodyPr wrap="none" anchor="ctr"/>
          <a:lstStyle/>
          <a:p>
            <a:pPr>
              <a:defRPr/>
            </a:pPr>
            <a:endParaRPr lang="en-US" kern="0" dirty="0">
              <a:solidFill>
                <a:srgbClr val="C2113A"/>
              </a:solidFill>
            </a:endParaRPr>
          </a:p>
        </p:txBody>
      </p:sp>
      <p:sp>
        <p:nvSpPr>
          <p:cNvPr id="22" name="Rectangle 9"/>
          <p:cNvSpPr>
            <a:spLocks noChangeArrowheads="1"/>
          </p:cNvSpPr>
          <p:nvPr/>
        </p:nvSpPr>
        <p:spPr bwMode="auto">
          <a:xfrm rot="-5400000">
            <a:off x="4495800" y="-3811489"/>
            <a:ext cx="152400" cy="9144000"/>
          </a:xfrm>
          <a:prstGeom prst="rect">
            <a:avLst/>
          </a:prstGeom>
          <a:solidFill>
            <a:srgbClr val="002A6C"/>
          </a:solidFill>
          <a:ln w="9525">
            <a:solidFill>
              <a:srgbClr val="000000"/>
            </a:solidFill>
            <a:miter lim="800000"/>
            <a:headEnd/>
            <a:tailEnd/>
          </a:ln>
          <a:effectLst/>
          <a:extLst/>
        </p:spPr>
        <p:txBody>
          <a:bodyPr vert="eaVert" wrap="none" anchor="ctr"/>
          <a:lstStyle/>
          <a:p>
            <a:pPr>
              <a:defRPr/>
            </a:pPr>
            <a:endParaRPr lang="en-US" sz="1600" kern="0" dirty="0">
              <a:solidFill>
                <a:srgbClr val="002A6C"/>
              </a:solidFill>
            </a:endParaRPr>
          </a:p>
        </p:txBody>
      </p:sp>
    </p:spTree>
    <p:extLst>
      <p:ext uri="{BB962C8B-B14F-4D97-AF65-F5344CB8AC3E}">
        <p14:creationId xmlns:p14="http://schemas.microsoft.com/office/powerpoint/2010/main" val="306703673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hf hdr="0" ftr="0" dt="0"/>
  <p:txStyles>
    <p:titleStyle>
      <a:lvl1pPr algn="l" defTabSz="895350" rtl="0" eaLnBrk="0" fontAlgn="base" hangingPunct="0">
        <a:spcBef>
          <a:spcPct val="0"/>
        </a:spcBef>
        <a:spcAft>
          <a:spcPct val="0"/>
        </a:spcAft>
        <a:defRPr sz="1900" b="1">
          <a:solidFill>
            <a:schemeClr val="tx1"/>
          </a:solidFill>
          <a:latin typeface="+mj-lt"/>
          <a:ea typeface="+mj-ea"/>
          <a:cs typeface="+mj-cs"/>
        </a:defRPr>
      </a:lvl1pPr>
      <a:lvl2pPr algn="l" defTabSz="895350" rtl="0" eaLnBrk="0" fontAlgn="base" hangingPunct="0">
        <a:spcBef>
          <a:spcPct val="0"/>
        </a:spcBef>
        <a:spcAft>
          <a:spcPct val="0"/>
        </a:spcAft>
        <a:defRPr sz="1900" b="1">
          <a:solidFill>
            <a:schemeClr val="tx1"/>
          </a:solidFill>
          <a:latin typeface="Arial" charset="0"/>
        </a:defRPr>
      </a:lvl2pPr>
      <a:lvl3pPr algn="l" defTabSz="895350" rtl="0" eaLnBrk="0" fontAlgn="base" hangingPunct="0">
        <a:spcBef>
          <a:spcPct val="0"/>
        </a:spcBef>
        <a:spcAft>
          <a:spcPct val="0"/>
        </a:spcAft>
        <a:defRPr sz="1900" b="1">
          <a:solidFill>
            <a:schemeClr val="tx1"/>
          </a:solidFill>
          <a:latin typeface="Arial" charset="0"/>
        </a:defRPr>
      </a:lvl3pPr>
      <a:lvl4pPr algn="l" defTabSz="895350" rtl="0" eaLnBrk="0" fontAlgn="base" hangingPunct="0">
        <a:spcBef>
          <a:spcPct val="0"/>
        </a:spcBef>
        <a:spcAft>
          <a:spcPct val="0"/>
        </a:spcAft>
        <a:defRPr sz="1900" b="1">
          <a:solidFill>
            <a:schemeClr val="tx1"/>
          </a:solidFill>
          <a:latin typeface="Arial" charset="0"/>
        </a:defRPr>
      </a:lvl4pPr>
      <a:lvl5pPr algn="l" defTabSz="895350" rtl="0" eaLnBrk="0" fontAlgn="base" hangingPunct="0">
        <a:spcBef>
          <a:spcPct val="0"/>
        </a:spcBef>
        <a:spcAft>
          <a:spcPct val="0"/>
        </a:spcAft>
        <a:defRPr sz="1900" b="1">
          <a:solidFill>
            <a:schemeClr val="tx1"/>
          </a:solidFill>
          <a:latin typeface="Arial" charset="0"/>
        </a:defRPr>
      </a:lvl5pPr>
      <a:lvl6pPr marL="457200" algn="l" defTabSz="895350" rtl="0" fontAlgn="base">
        <a:spcBef>
          <a:spcPct val="0"/>
        </a:spcBef>
        <a:spcAft>
          <a:spcPct val="0"/>
        </a:spcAft>
        <a:defRPr sz="1900" b="1">
          <a:solidFill>
            <a:schemeClr val="tx1"/>
          </a:solidFill>
          <a:latin typeface="Arial" charset="0"/>
        </a:defRPr>
      </a:lvl6pPr>
      <a:lvl7pPr marL="914400" algn="l" defTabSz="895350" rtl="0" fontAlgn="base">
        <a:spcBef>
          <a:spcPct val="0"/>
        </a:spcBef>
        <a:spcAft>
          <a:spcPct val="0"/>
        </a:spcAft>
        <a:defRPr sz="1900" b="1">
          <a:solidFill>
            <a:schemeClr val="tx1"/>
          </a:solidFill>
          <a:latin typeface="Arial" charset="0"/>
        </a:defRPr>
      </a:lvl7pPr>
      <a:lvl8pPr marL="1371600" algn="l" defTabSz="895350" rtl="0" fontAlgn="base">
        <a:spcBef>
          <a:spcPct val="0"/>
        </a:spcBef>
        <a:spcAft>
          <a:spcPct val="0"/>
        </a:spcAft>
        <a:defRPr sz="1900" b="1">
          <a:solidFill>
            <a:schemeClr val="tx1"/>
          </a:solidFill>
          <a:latin typeface="Arial" charset="0"/>
        </a:defRPr>
      </a:lvl8pPr>
      <a:lvl9pPr marL="1828800" algn="l" defTabSz="895350" rtl="0" fontAlgn="base">
        <a:spcBef>
          <a:spcPct val="0"/>
        </a:spcBef>
        <a:spcAft>
          <a:spcPct val="0"/>
        </a:spcAft>
        <a:defRPr sz="1900" b="1">
          <a:solidFill>
            <a:schemeClr val="tx1"/>
          </a:solidFill>
          <a:latin typeface="Arial" charset="0"/>
        </a:defRPr>
      </a:lvl9pPr>
    </p:titleStyle>
    <p:bodyStyle>
      <a:lvl1pPr marL="342900" indent="-342900" algn="l" defTabSz="912813" rtl="0" eaLnBrk="0" fontAlgn="base" hangingPunct="0">
        <a:spcBef>
          <a:spcPct val="0"/>
        </a:spcBef>
        <a:spcAft>
          <a:spcPct val="0"/>
        </a:spcAft>
        <a:buSzPct val="120000"/>
        <a:defRPr sz="1600">
          <a:solidFill>
            <a:schemeClr val="tx1"/>
          </a:solidFill>
          <a:latin typeface="+mn-lt"/>
          <a:ea typeface="+mn-ea"/>
          <a:cs typeface="+mn-cs"/>
        </a:defRPr>
      </a:lvl1pPr>
      <a:lvl2pPr marL="147638" indent="-146050" algn="l" defTabSz="912813" rtl="0" eaLnBrk="0" fontAlgn="base" hangingPunct="0">
        <a:spcBef>
          <a:spcPct val="0"/>
        </a:spcBef>
        <a:spcAft>
          <a:spcPct val="0"/>
        </a:spcAft>
        <a:buSzPct val="120000"/>
        <a:buChar char="•"/>
        <a:defRPr sz="1600">
          <a:solidFill>
            <a:schemeClr val="tx1"/>
          </a:solidFill>
          <a:latin typeface="+mn-lt"/>
        </a:defRPr>
      </a:lvl2pPr>
      <a:lvl3pPr marL="301625" indent="-152400" algn="l" defTabSz="912813" rtl="0" eaLnBrk="0" fontAlgn="base" hangingPunct="0">
        <a:spcBef>
          <a:spcPct val="0"/>
        </a:spcBef>
        <a:spcAft>
          <a:spcPct val="0"/>
        </a:spcAft>
        <a:buChar char="–"/>
        <a:defRPr sz="1600">
          <a:solidFill>
            <a:schemeClr val="tx1"/>
          </a:solidFill>
          <a:latin typeface="+mn-lt"/>
        </a:defRPr>
      </a:lvl3pPr>
      <a:lvl4pPr marL="441325" indent="-138113" algn="l" defTabSz="912813" rtl="0" eaLnBrk="0" fontAlgn="base" hangingPunct="0">
        <a:spcBef>
          <a:spcPct val="0"/>
        </a:spcBef>
        <a:spcAft>
          <a:spcPct val="0"/>
        </a:spcAft>
        <a:buSzPct val="89000"/>
        <a:buChar char="•"/>
        <a:defRPr sz="1600">
          <a:solidFill>
            <a:schemeClr val="tx1"/>
          </a:solidFill>
          <a:latin typeface="+mn-lt"/>
        </a:defRPr>
      </a:lvl4pPr>
      <a:lvl5pPr marL="593725" indent="-150813" algn="l" defTabSz="912813" rtl="0" eaLnBrk="0" fontAlgn="base" hangingPunct="0">
        <a:spcBef>
          <a:spcPct val="0"/>
        </a:spcBef>
        <a:spcAft>
          <a:spcPct val="0"/>
        </a:spcAft>
        <a:buSzPct val="75000"/>
        <a:buChar char="–"/>
        <a:defRPr sz="1600">
          <a:solidFill>
            <a:schemeClr val="tx1"/>
          </a:solidFill>
          <a:latin typeface="+mn-lt"/>
        </a:defRPr>
      </a:lvl5pPr>
      <a:lvl6pPr marL="1050925" indent="-150813" algn="l" defTabSz="912813" rtl="0" fontAlgn="base">
        <a:spcBef>
          <a:spcPct val="0"/>
        </a:spcBef>
        <a:spcAft>
          <a:spcPct val="0"/>
        </a:spcAft>
        <a:buSzPct val="75000"/>
        <a:buChar char="–"/>
        <a:defRPr sz="1600">
          <a:solidFill>
            <a:schemeClr val="tx1"/>
          </a:solidFill>
          <a:latin typeface="+mn-lt"/>
        </a:defRPr>
      </a:lvl6pPr>
      <a:lvl7pPr marL="1508125" indent="-150813" algn="l" defTabSz="912813" rtl="0" fontAlgn="base">
        <a:spcBef>
          <a:spcPct val="0"/>
        </a:spcBef>
        <a:spcAft>
          <a:spcPct val="0"/>
        </a:spcAft>
        <a:buSzPct val="75000"/>
        <a:buChar char="–"/>
        <a:defRPr sz="1600">
          <a:solidFill>
            <a:schemeClr val="tx1"/>
          </a:solidFill>
          <a:latin typeface="+mn-lt"/>
        </a:defRPr>
      </a:lvl7pPr>
      <a:lvl8pPr marL="1965325" indent="-150813" algn="l" defTabSz="912813" rtl="0" fontAlgn="base">
        <a:spcBef>
          <a:spcPct val="0"/>
        </a:spcBef>
        <a:spcAft>
          <a:spcPct val="0"/>
        </a:spcAft>
        <a:buSzPct val="75000"/>
        <a:buChar char="–"/>
        <a:defRPr sz="1600">
          <a:solidFill>
            <a:schemeClr val="tx1"/>
          </a:solidFill>
          <a:latin typeface="+mn-lt"/>
        </a:defRPr>
      </a:lvl8pPr>
      <a:lvl9pPr marL="2422525" indent="-150813" algn="l" defTabSz="912813" rtl="0" fontAlgn="base">
        <a:spcBef>
          <a:spcPct val="0"/>
        </a:spcBef>
        <a:spcAft>
          <a:spcPct val="0"/>
        </a:spcAft>
        <a:buSzPct val="75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8E0D8"/>
        </a:solidFill>
        <a:effectLst/>
      </p:bgPr>
    </p:bg>
    <p:spTree>
      <p:nvGrpSpPr>
        <p:cNvPr id="1" name=""/>
        <p:cNvGrpSpPr/>
        <p:nvPr/>
      </p:nvGrpSpPr>
      <p:grpSpPr>
        <a:xfrm>
          <a:off x="0" y="0"/>
          <a:ext cx="0" cy="0"/>
          <a:chOff x="0" y="0"/>
          <a:chExt cx="0" cy="0"/>
        </a:xfrm>
      </p:grpSpPr>
      <p:sp>
        <p:nvSpPr>
          <p:cNvPr id="1026" name="Text Box 2"/>
          <p:cNvSpPr txBox="1">
            <a:spLocks noChangeArrowheads="1"/>
          </p:cNvSpPr>
          <p:nvPr/>
        </p:nvSpPr>
        <p:spPr bwMode="auto">
          <a:xfrm>
            <a:off x="546100" y="6441073"/>
            <a:ext cx="3733800" cy="338554"/>
          </a:xfrm>
          <a:prstGeom prst="rect">
            <a:avLst/>
          </a:prstGeom>
          <a:noFill/>
          <a:ln>
            <a:noFill/>
          </a:ln>
          <a:effectLst/>
          <a:extLst>
            <a:ext uri="{909E8E84-426E-40DD-AFC4-6F175D3DCCD1}">
              <a14:hiddenFill xmlns:a14="http://schemas.microsoft.com/office/drawing/2010/main">
                <a:solidFill>
                  <a:srgbClr val="E8E0D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b="1" dirty="0">
                <a:solidFill>
                  <a:srgbClr val="800000"/>
                </a:solidFill>
              </a:rPr>
              <a:t>Emerging Threats Program</a:t>
            </a:r>
          </a:p>
        </p:txBody>
      </p:sp>
      <p:pic>
        <p:nvPicPr>
          <p:cNvPr id="1027" name="Picture 3"/>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5657850" y="53975"/>
            <a:ext cx="2952750"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ext Box 4"/>
          <p:cNvSpPr txBox="1">
            <a:spLocks noChangeArrowheads="1"/>
          </p:cNvSpPr>
          <p:nvPr/>
        </p:nvSpPr>
        <p:spPr bwMode="auto">
          <a:xfrm>
            <a:off x="533400" y="6324600"/>
            <a:ext cx="7543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sz="1600">
              <a:solidFill>
                <a:srgbClr val="000000"/>
              </a:solidFill>
            </a:endParaRPr>
          </a:p>
        </p:txBody>
      </p:sp>
      <p:pic>
        <p:nvPicPr>
          <p:cNvPr id="1029" name="Picture 9"/>
          <p:cNvPicPr>
            <a:picLocks noChangeAspect="1"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7315200" y="6258239"/>
            <a:ext cx="1676400"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968310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xStyles>
    <p:title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8E0D8">
            <a:alpha val="0"/>
          </a:srgbClr>
        </a:solidFill>
        <a:effectLst/>
      </p:bgPr>
    </p:bg>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2209800" y="6397625"/>
            <a:ext cx="3733800" cy="307975"/>
          </a:xfrm>
          <a:prstGeom prst="rect">
            <a:avLst/>
          </a:prstGeom>
          <a:noFill/>
          <a:ln>
            <a:noFill/>
          </a:ln>
          <a:effectLst/>
          <a:extLst>
            <a:ext uri="{909E8E84-426E-40DD-AFC4-6F175D3DCCD1}">
              <a14:hiddenFill xmlns:a14="http://schemas.microsoft.com/office/drawing/2010/main">
                <a:solidFill>
                  <a:srgbClr val="E8E0D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b="1" dirty="0">
                <a:solidFill>
                  <a:srgbClr val="800000"/>
                </a:solidFill>
              </a:rPr>
              <a:t>Emerging</a:t>
            </a:r>
            <a:r>
              <a:rPr lang="en-US" sz="1200" b="1" dirty="0">
                <a:solidFill>
                  <a:srgbClr val="800000"/>
                </a:solidFill>
              </a:rPr>
              <a:t> Threats Program</a:t>
            </a:r>
          </a:p>
        </p:txBody>
      </p:sp>
      <p:pic>
        <p:nvPicPr>
          <p:cNvPr id="8" name="Picture 11" descr="Horizontal_CMYK [Converted]"/>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304800" y="6248400"/>
            <a:ext cx="1828800" cy="544513"/>
          </a:xfrm>
          <a:prstGeom prst="rect">
            <a:avLst/>
          </a:prstGeom>
          <a:noFill/>
          <a:ln w="9525">
            <a:noFill/>
            <a:miter lim="800000"/>
            <a:headEnd/>
            <a:tailEnd/>
          </a:ln>
        </p:spPr>
      </p:pic>
      <p:sp>
        <p:nvSpPr>
          <p:cNvPr id="9" name="Rectangle 8"/>
          <p:cNvSpPr>
            <a:spLocks noChangeArrowheads="1"/>
          </p:cNvSpPr>
          <p:nvPr/>
        </p:nvSpPr>
        <p:spPr bwMode="auto">
          <a:xfrm>
            <a:off x="0" y="838200"/>
            <a:ext cx="152400" cy="6019800"/>
          </a:xfrm>
          <a:prstGeom prst="rect">
            <a:avLst/>
          </a:prstGeom>
          <a:solidFill>
            <a:srgbClr val="C2113A"/>
          </a:solidFill>
          <a:ln w="9525">
            <a:solidFill>
              <a:schemeClr val="tx1"/>
            </a:solidFill>
            <a:miter lim="800000"/>
            <a:headEnd/>
            <a:tailEnd/>
          </a:ln>
          <a:effectLst/>
          <a:extLst/>
        </p:spPr>
        <p:txBody>
          <a:bodyPr wrap="none" anchor="ctr"/>
          <a:lstStyle/>
          <a:p>
            <a:pPr algn="ctr">
              <a:defRPr/>
            </a:pPr>
            <a:endParaRPr lang="en-US" dirty="0">
              <a:solidFill>
                <a:srgbClr val="C2113A"/>
              </a:solidFill>
              <a:latin typeface="Arial"/>
            </a:endParaRPr>
          </a:p>
        </p:txBody>
      </p:sp>
      <p:sp>
        <p:nvSpPr>
          <p:cNvPr id="10" name="Rectangle 9"/>
          <p:cNvSpPr>
            <a:spLocks noChangeArrowheads="1"/>
          </p:cNvSpPr>
          <p:nvPr/>
        </p:nvSpPr>
        <p:spPr bwMode="auto">
          <a:xfrm rot="-5400000">
            <a:off x="4495800" y="-3667473"/>
            <a:ext cx="152400" cy="9144000"/>
          </a:xfrm>
          <a:prstGeom prst="rect">
            <a:avLst/>
          </a:prstGeom>
          <a:solidFill>
            <a:srgbClr val="002A6C"/>
          </a:solidFill>
          <a:ln w="9525">
            <a:solidFill>
              <a:schemeClr val="tx1"/>
            </a:solidFill>
            <a:miter lim="800000"/>
            <a:headEnd/>
            <a:tailEnd/>
          </a:ln>
          <a:effectLst/>
          <a:extLst/>
        </p:spPr>
        <p:txBody>
          <a:bodyPr vert="eaVert" wrap="none" anchor="ctr"/>
          <a:lstStyle/>
          <a:p>
            <a:pPr algn="ctr">
              <a:defRPr/>
            </a:pPr>
            <a:endParaRPr lang="en-US" sz="1600" dirty="0">
              <a:solidFill>
                <a:srgbClr val="002A6C"/>
              </a:solidFill>
              <a:latin typeface="Arial"/>
            </a:endParaRPr>
          </a:p>
        </p:txBody>
      </p:sp>
    </p:spTree>
    <p:extLst>
      <p:ext uri="{BB962C8B-B14F-4D97-AF65-F5344CB8AC3E}">
        <p14:creationId xmlns:p14="http://schemas.microsoft.com/office/powerpoint/2010/main" val="1900809785"/>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iming>
    <p:tnLst>
      <p:par>
        <p:cTn id="1" dur="indefinite" restart="never" nodeType="tmRoot"/>
      </p:par>
    </p:tnLst>
  </p:timing>
  <p:hf hdr="0" ftr="0" dt="0"/>
  <p:txStyles>
    <p:title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4151" y="1123856"/>
            <a:ext cx="8729663" cy="914400"/>
          </a:xfrm>
          <a:prstGeom prst="rect">
            <a:avLst/>
          </a:prstGeom>
          <a:solidFill>
            <a:schemeClr val="accent5">
              <a:lumMod val="50000"/>
            </a:schemeClr>
          </a:solidFill>
        </p:spPr>
        <p:txBody>
          <a:bodyPr vert="horz" wrap="square" lIns="274304" tIns="45717" rIns="274304" bIns="45717" numCol="1"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76250" y="2595563"/>
            <a:ext cx="8248650" cy="3670767"/>
          </a:xfrm>
          <a:prstGeom prst="rect">
            <a:avLst/>
          </a:prstGeom>
        </p:spPr>
        <p:txBody>
          <a:bodyPr vert="horz" lIns="91435" tIns="45717" rIns="91435" bIns="4571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80094" y="188260"/>
            <a:ext cx="2133600" cy="365125"/>
          </a:xfrm>
          <a:prstGeom prst="rect">
            <a:avLst/>
          </a:prstGeom>
        </p:spPr>
        <p:txBody>
          <a:bodyPr vert="horz" lIns="91435" tIns="45717" rIns="91435" bIns="45717" rtlCol="0" anchor="ctr"/>
          <a:lstStyle>
            <a:lvl1pPr algn="r">
              <a:defRPr sz="1000">
                <a:solidFill>
                  <a:schemeClr val="tx1">
                    <a:lumMod val="65000"/>
                    <a:lumOff val="35000"/>
                  </a:schemeClr>
                </a:solidFill>
              </a:defRPr>
            </a:lvl1pPr>
          </a:lstStyle>
          <a:p>
            <a:pPr defTabSz="457173"/>
            <a:fld id="{70FAA508-F0CD-46EA-95FB-26B559A0B5D9}" type="datetimeFigureOut">
              <a:rPr lang="en-US" smtClean="0">
                <a:solidFill>
                  <a:prstClr val="black">
                    <a:lumMod val="65000"/>
                    <a:lumOff val="35000"/>
                  </a:prstClr>
                </a:solidFill>
              </a:rPr>
              <a:pPr defTabSz="457173"/>
              <a:t>9/25/2015</a:t>
            </a:fld>
            <a:endParaRPr lang="en-US">
              <a:solidFill>
                <a:prstClr val="black">
                  <a:lumMod val="65000"/>
                  <a:lumOff val="35000"/>
                </a:prstClr>
              </a:solidFill>
            </a:endParaRPr>
          </a:p>
        </p:txBody>
      </p:sp>
      <p:sp>
        <p:nvSpPr>
          <p:cNvPr id="6" name="Slide Number Placeholder 5"/>
          <p:cNvSpPr>
            <a:spLocks noGrp="1"/>
          </p:cNvSpPr>
          <p:nvPr>
            <p:ph type="sldNum" sz="quarter" idx="4"/>
          </p:nvPr>
        </p:nvSpPr>
        <p:spPr>
          <a:xfrm>
            <a:off x="8789894" y="6569076"/>
            <a:ext cx="457200" cy="365125"/>
          </a:xfrm>
          <a:prstGeom prst="rect">
            <a:avLst/>
          </a:prstGeom>
        </p:spPr>
        <p:txBody>
          <a:bodyPr vert="horz" lIns="91435" tIns="45717" rIns="91435" bIns="45717" rtlCol="0" anchor="ctr"/>
          <a:lstStyle>
            <a:lvl1pPr algn="ctr">
              <a:defRPr sz="800">
                <a:solidFill>
                  <a:schemeClr val="tx1">
                    <a:lumMod val="65000"/>
                    <a:lumOff val="35000"/>
                  </a:schemeClr>
                </a:solidFill>
              </a:defRPr>
            </a:lvl1pPr>
          </a:lstStyle>
          <a:p>
            <a:pPr defTabSz="457173"/>
            <a:fld id="{4106A3BC-AD07-8446-A036-D49C7C8269FF}" type="slidenum">
              <a:rPr lang="en-US" smtClean="0">
                <a:solidFill>
                  <a:prstClr val="black">
                    <a:lumMod val="65000"/>
                    <a:lumOff val="35000"/>
                  </a:prstClr>
                </a:solidFill>
              </a:rPr>
              <a:pPr defTabSz="457173"/>
              <a:t>‹#›</a:t>
            </a:fld>
            <a:endParaRPr lang="en-US">
              <a:solidFill>
                <a:prstClr val="black">
                  <a:lumMod val="65000"/>
                  <a:lumOff val="35000"/>
                </a:prstClr>
              </a:solidFill>
            </a:endParaRPr>
          </a:p>
        </p:txBody>
      </p:sp>
      <p:sp>
        <p:nvSpPr>
          <p:cNvPr id="8" name="Rectangle 7"/>
          <p:cNvSpPr/>
          <p:nvPr/>
        </p:nvSpPr>
        <p:spPr>
          <a:xfrm>
            <a:off x="914401"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defTabSz="457173"/>
            <a:endParaRPr>
              <a:solidFill>
                <a:prstClr val="white"/>
              </a:solidFill>
            </a:endParaRPr>
          </a:p>
        </p:txBody>
      </p:sp>
    </p:spTree>
    <p:extLst>
      <p:ext uri="{BB962C8B-B14F-4D97-AF65-F5344CB8AC3E}">
        <p14:creationId xmlns:p14="http://schemas.microsoft.com/office/powerpoint/2010/main" val="2115482556"/>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txStyles>
    <p:titleStyle>
      <a:lvl1pPr marL="0" indent="0" algn="l" defTabSz="914346" rtl="0" eaLnBrk="1" latinLnBrk="0" hangingPunct="1">
        <a:lnSpc>
          <a:spcPct val="100000"/>
        </a:lnSpc>
        <a:spcBef>
          <a:spcPct val="0"/>
        </a:spcBef>
        <a:buFontTx/>
        <a:buNone/>
        <a:defRPr sz="3600" kern="1200">
          <a:solidFill>
            <a:schemeClr val="bg1"/>
          </a:solidFill>
          <a:latin typeface="+mj-lt"/>
          <a:ea typeface="+mj-ea"/>
          <a:cs typeface="+mj-cs"/>
        </a:defRPr>
      </a:lvl1pPr>
    </p:titleStyle>
    <p:bodyStyle>
      <a:lvl1pPr marL="342880" indent="-342880" algn="l" defTabSz="914346" rtl="0" eaLnBrk="1" latinLnBrk="0" hangingPunct="1">
        <a:spcBef>
          <a:spcPts val="2000"/>
        </a:spcBef>
        <a:buClr>
          <a:srgbClr val="800000"/>
        </a:buClr>
        <a:buFont typeface="Wingdings 2" pitchFamily="18" charset="2"/>
        <a:buChar char=""/>
        <a:defRPr sz="2000" kern="1200">
          <a:solidFill>
            <a:schemeClr val="tx1">
              <a:lumMod val="65000"/>
              <a:lumOff val="35000"/>
            </a:schemeClr>
          </a:solidFill>
          <a:latin typeface="+mn-lt"/>
          <a:ea typeface="+mn-ea"/>
          <a:cs typeface="+mn-cs"/>
        </a:defRPr>
      </a:lvl1pPr>
      <a:lvl2pPr marL="685759" indent="-336530" algn="l" defTabSz="914346" rtl="0" eaLnBrk="1" latinLnBrk="0" hangingPunct="1">
        <a:spcBef>
          <a:spcPts val="600"/>
        </a:spcBef>
        <a:buClr>
          <a:srgbClr val="800000"/>
        </a:buClr>
        <a:buFont typeface="Wingdings 2" pitchFamily="18" charset="2"/>
        <a:buChar char=""/>
        <a:defRPr sz="1800" kern="1200">
          <a:solidFill>
            <a:schemeClr val="tx1">
              <a:lumMod val="65000"/>
              <a:lumOff val="35000"/>
            </a:schemeClr>
          </a:solidFill>
          <a:latin typeface="+mn-lt"/>
          <a:ea typeface="+mn-ea"/>
          <a:cs typeface="+mn-cs"/>
        </a:defRPr>
      </a:lvl2pPr>
      <a:lvl3pPr marL="1034989" indent="-349229" algn="l" defTabSz="914346" rtl="0" eaLnBrk="1" latinLnBrk="0" hangingPunct="1">
        <a:spcBef>
          <a:spcPts val="600"/>
        </a:spcBef>
        <a:buClr>
          <a:srgbClr val="800000"/>
        </a:buClr>
        <a:buFont typeface="Wingdings 2" pitchFamily="18" charset="2"/>
        <a:buChar char=""/>
        <a:defRPr sz="1800" kern="1200">
          <a:solidFill>
            <a:schemeClr val="tx1">
              <a:lumMod val="65000"/>
              <a:lumOff val="35000"/>
            </a:schemeClr>
          </a:solidFill>
          <a:latin typeface="+mn-lt"/>
          <a:ea typeface="+mn-ea"/>
          <a:cs typeface="+mn-cs"/>
        </a:defRPr>
      </a:lvl3pPr>
      <a:lvl4pPr marL="1371519" indent="-336530" algn="l" defTabSz="914346" rtl="0" eaLnBrk="1" latinLnBrk="0" hangingPunct="1">
        <a:spcBef>
          <a:spcPts val="600"/>
        </a:spcBef>
        <a:buClr>
          <a:srgbClr val="800000"/>
        </a:buClr>
        <a:buFont typeface="Wingdings 2" pitchFamily="18" charset="2"/>
        <a:buChar char=""/>
        <a:defRPr sz="1800" kern="1200">
          <a:solidFill>
            <a:schemeClr val="tx1">
              <a:lumMod val="65000"/>
              <a:lumOff val="35000"/>
            </a:schemeClr>
          </a:solidFill>
          <a:latin typeface="+mn-lt"/>
          <a:ea typeface="+mn-ea"/>
          <a:cs typeface="+mn-cs"/>
        </a:defRPr>
      </a:lvl4pPr>
      <a:lvl5pPr marL="1720749" indent="-349229" algn="l" defTabSz="914346" rtl="0" eaLnBrk="1" latinLnBrk="0" hangingPunct="1">
        <a:spcBef>
          <a:spcPts val="600"/>
        </a:spcBef>
        <a:buClr>
          <a:srgbClr val="800000"/>
        </a:buClr>
        <a:buFont typeface="Wingdings 2" pitchFamily="18" charset="2"/>
        <a:buChar char=""/>
        <a:defRPr sz="1800" kern="1200">
          <a:solidFill>
            <a:schemeClr val="tx1">
              <a:lumMod val="65000"/>
              <a:lumOff val="35000"/>
            </a:schemeClr>
          </a:solidFill>
          <a:latin typeface="+mn-lt"/>
          <a:ea typeface="+mn-ea"/>
          <a:cs typeface="+mn-cs"/>
        </a:defRPr>
      </a:lvl5pPr>
      <a:lvl6pPr marL="2055692" indent="-344468" algn="l" defTabSz="914346"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572" indent="-344468" algn="l" defTabSz="914346"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038" indent="-344468" algn="l" defTabSz="914346"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506" indent="-344468" algn="l" defTabSz="914346"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346" rtl="0" eaLnBrk="1" latinLnBrk="0" hangingPunct="1">
        <a:defRPr sz="1800" kern="1200">
          <a:solidFill>
            <a:schemeClr val="tx1"/>
          </a:solidFill>
          <a:latin typeface="+mn-lt"/>
          <a:ea typeface="+mn-ea"/>
          <a:cs typeface="+mn-cs"/>
        </a:defRPr>
      </a:lvl1pPr>
      <a:lvl2pPr marL="457173" algn="l" defTabSz="914346" rtl="0" eaLnBrk="1" latinLnBrk="0" hangingPunct="1">
        <a:defRPr sz="1800" kern="1200">
          <a:solidFill>
            <a:schemeClr val="tx1"/>
          </a:solidFill>
          <a:latin typeface="+mn-lt"/>
          <a:ea typeface="+mn-ea"/>
          <a:cs typeface="+mn-cs"/>
        </a:defRPr>
      </a:lvl2pPr>
      <a:lvl3pPr marL="914346" algn="l" defTabSz="914346" rtl="0" eaLnBrk="1" latinLnBrk="0" hangingPunct="1">
        <a:defRPr sz="1800" kern="1200">
          <a:solidFill>
            <a:schemeClr val="tx1"/>
          </a:solidFill>
          <a:latin typeface="+mn-lt"/>
          <a:ea typeface="+mn-ea"/>
          <a:cs typeface="+mn-cs"/>
        </a:defRPr>
      </a:lvl3pPr>
      <a:lvl4pPr marL="1371519" algn="l" defTabSz="914346" rtl="0" eaLnBrk="1" latinLnBrk="0" hangingPunct="1">
        <a:defRPr sz="1800" kern="1200">
          <a:solidFill>
            <a:schemeClr val="tx1"/>
          </a:solidFill>
          <a:latin typeface="+mn-lt"/>
          <a:ea typeface="+mn-ea"/>
          <a:cs typeface="+mn-cs"/>
        </a:defRPr>
      </a:lvl4pPr>
      <a:lvl5pPr marL="1828692" algn="l" defTabSz="914346" rtl="0" eaLnBrk="1" latinLnBrk="0" hangingPunct="1">
        <a:defRPr sz="1800" kern="1200">
          <a:solidFill>
            <a:schemeClr val="tx1"/>
          </a:solidFill>
          <a:latin typeface="+mn-lt"/>
          <a:ea typeface="+mn-ea"/>
          <a:cs typeface="+mn-cs"/>
        </a:defRPr>
      </a:lvl5pPr>
      <a:lvl6pPr marL="2285865" algn="l" defTabSz="914346" rtl="0" eaLnBrk="1" latinLnBrk="0" hangingPunct="1">
        <a:defRPr sz="1800" kern="1200">
          <a:solidFill>
            <a:schemeClr val="tx1"/>
          </a:solidFill>
          <a:latin typeface="+mn-lt"/>
          <a:ea typeface="+mn-ea"/>
          <a:cs typeface="+mn-cs"/>
        </a:defRPr>
      </a:lvl6pPr>
      <a:lvl7pPr marL="2743038" algn="l" defTabSz="914346" rtl="0" eaLnBrk="1" latinLnBrk="0" hangingPunct="1">
        <a:defRPr sz="1800" kern="1200">
          <a:solidFill>
            <a:schemeClr val="tx1"/>
          </a:solidFill>
          <a:latin typeface="+mn-lt"/>
          <a:ea typeface="+mn-ea"/>
          <a:cs typeface="+mn-cs"/>
        </a:defRPr>
      </a:lvl7pPr>
      <a:lvl8pPr marL="3200212" algn="l" defTabSz="914346" rtl="0" eaLnBrk="1" latinLnBrk="0" hangingPunct="1">
        <a:defRPr sz="1800" kern="1200">
          <a:solidFill>
            <a:schemeClr val="tx1"/>
          </a:solidFill>
          <a:latin typeface="+mn-lt"/>
          <a:ea typeface="+mn-ea"/>
          <a:cs typeface="+mn-cs"/>
        </a:defRPr>
      </a:lvl8pPr>
      <a:lvl9pPr marL="3657385" algn="l" defTabSz="9143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notesSlide" Target="../notesSlides/notesSlide11.xml"/><Relationship Id="rId7" Type="http://schemas.openxmlformats.org/officeDocument/2006/relationships/image" Target="../media/image28.emf"/><Relationship Id="rId12" Type="http://schemas.openxmlformats.org/officeDocument/2006/relationships/image" Target="../media/image24.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7.png"/><Relationship Id="rId11" Type="http://schemas.openxmlformats.org/officeDocument/2006/relationships/oleObject" Target="../embeddings/oleObject2.bin"/><Relationship Id="rId5" Type="http://schemas.openxmlformats.org/officeDocument/2006/relationships/image" Target="../media/image26.png"/><Relationship Id="rId10" Type="http://schemas.openxmlformats.org/officeDocument/2006/relationships/image" Target="../media/image23.emf"/><Relationship Id="rId4" Type="http://schemas.openxmlformats.org/officeDocument/2006/relationships/image" Target="../media/image25.png"/><Relationship Id="rId9"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0.png"/><Relationship Id="rId5" Type="http://schemas.microsoft.com/office/2007/relationships/hdphoto" Target="../media/hdphoto2.wdp"/><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9.tiff"/></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00280"/>
            <a:ext cx="9144000" cy="584776"/>
          </a:xfrm>
          <a:prstGeom prst="rect">
            <a:avLst/>
          </a:prstGeom>
          <a:noFill/>
        </p:spPr>
        <p:txBody>
          <a:bodyPr wrap="square" rtlCol="0">
            <a:spAutoFit/>
          </a:bodyPr>
          <a:lstStyle/>
          <a:p>
            <a:pPr algn="ctr"/>
            <a:r>
              <a:rPr lang="en-US" sz="3200" b="1" dirty="0" smtClean="0">
                <a:solidFill>
                  <a:srgbClr val="800000"/>
                </a:solidFill>
                <a:latin typeface="+mj-lt"/>
              </a:rPr>
              <a:t>PREDICT-2 Modeling &amp; Analytics updates - Outline</a:t>
            </a:r>
          </a:p>
        </p:txBody>
      </p:sp>
      <p:sp>
        <p:nvSpPr>
          <p:cNvPr id="3" name="TextBox 2"/>
          <p:cNvSpPr txBox="1"/>
          <p:nvPr/>
        </p:nvSpPr>
        <p:spPr>
          <a:xfrm>
            <a:off x="304800" y="1066207"/>
            <a:ext cx="8763000" cy="5247590"/>
          </a:xfrm>
          <a:prstGeom prst="rect">
            <a:avLst/>
          </a:prstGeom>
          <a:solidFill>
            <a:schemeClr val="accent1"/>
          </a:solidFill>
        </p:spPr>
        <p:txBody>
          <a:bodyPr wrap="square" rtlCol="0">
            <a:spAutoFit/>
          </a:bodyPr>
          <a:lstStyle/>
          <a:p>
            <a:pPr marL="342900" indent="-342900">
              <a:spcBef>
                <a:spcPts val="400"/>
              </a:spcBef>
              <a:buFont typeface="Arial"/>
              <a:buChar char="•"/>
            </a:pPr>
            <a:r>
              <a:rPr lang="en-US" sz="2000" b="1" i="1" dirty="0" err="1" smtClean="0"/>
              <a:t>Landuse</a:t>
            </a:r>
            <a:r>
              <a:rPr lang="en-US" sz="2000" b="1" i="1" dirty="0" smtClean="0"/>
              <a:t> Change</a:t>
            </a:r>
            <a:endParaRPr lang="en-US" sz="2000" i="1" dirty="0"/>
          </a:p>
          <a:p>
            <a:pPr marL="800100" lvl="1" indent="-342900">
              <a:buFont typeface="Arial"/>
              <a:buChar char="•"/>
            </a:pPr>
            <a:r>
              <a:rPr lang="en-US" sz="2000" dirty="0"/>
              <a:t>Hotspots updates (Peter)</a:t>
            </a:r>
          </a:p>
          <a:p>
            <a:pPr marL="800100" lvl="1" indent="-342900">
              <a:buFont typeface="Arial"/>
              <a:buChar char="•"/>
            </a:pPr>
            <a:r>
              <a:rPr lang="en-US" sz="2000" dirty="0" smtClean="0"/>
              <a:t>Deep </a:t>
            </a:r>
            <a:r>
              <a:rPr lang="en-US" sz="2000" dirty="0"/>
              <a:t>Forest </a:t>
            </a:r>
            <a:r>
              <a:rPr lang="en-US" sz="2000" dirty="0" smtClean="0"/>
              <a:t>(Peter)</a:t>
            </a:r>
          </a:p>
          <a:p>
            <a:pPr marL="800100" lvl="1" indent="-342900">
              <a:buFont typeface="Arial"/>
              <a:buChar char="•"/>
            </a:pPr>
            <a:r>
              <a:rPr lang="en-US" sz="2000" dirty="0" smtClean="0"/>
              <a:t>Extractive Industries (</a:t>
            </a:r>
            <a:r>
              <a:rPr lang="en-US" sz="2000" dirty="0"/>
              <a:t>Carlos)</a:t>
            </a:r>
          </a:p>
          <a:p>
            <a:pPr marL="342900" indent="-342900">
              <a:spcBef>
                <a:spcPts val="600"/>
              </a:spcBef>
              <a:buFont typeface="Arial"/>
              <a:buChar char="•"/>
            </a:pPr>
            <a:r>
              <a:rPr lang="en-US" sz="2000" b="1" i="1" dirty="0" smtClean="0"/>
              <a:t>Agricultural Intensification</a:t>
            </a:r>
          </a:p>
          <a:p>
            <a:pPr marL="800100" lvl="1" indent="-342900">
              <a:buFont typeface="Arial"/>
              <a:buChar char="•"/>
            </a:pPr>
            <a:r>
              <a:rPr lang="en-US" sz="2000" dirty="0" smtClean="0"/>
              <a:t>Africa Livestock Futures (Carlos) </a:t>
            </a:r>
          </a:p>
          <a:p>
            <a:pPr marL="800100" lvl="1" indent="-342900">
              <a:buFont typeface="Arial"/>
              <a:buChar char="•"/>
            </a:pPr>
            <a:r>
              <a:rPr lang="en-US" sz="2000" dirty="0" smtClean="0"/>
              <a:t>Antimicrobial Resistance plan </a:t>
            </a:r>
            <a:r>
              <a:rPr lang="en-US" sz="2000" dirty="0" smtClean="0"/>
              <a:t>(Kevin)</a:t>
            </a:r>
            <a:endParaRPr lang="en-US" sz="2000" dirty="0" smtClean="0"/>
          </a:p>
          <a:p>
            <a:pPr marL="342900" indent="-342900">
              <a:spcBef>
                <a:spcPts val="600"/>
              </a:spcBef>
              <a:buFont typeface="Arial"/>
              <a:buChar char="•"/>
            </a:pPr>
            <a:r>
              <a:rPr lang="en-US" sz="2000" b="1" i="1" dirty="0" smtClean="0"/>
              <a:t>Animal Value Chain</a:t>
            </a:r>
          </a:p>
          <a:p>
            <a:pPr marL="800100" lvl="1" indent="-342900">
              <a:buFont typeface="Arial"/>
              <a:buChar char="•"/>
            </a:pPr>
            <a:r>
              <a:rPr lang="en-US" sz="2000" dirty="0" smtClean="0"/>
              <a:t>Wildlife trade framework (Kevin)</a:t>
            </a:r>
          </a:p>
          <a:p>
            <a:pPr marL="800100" lvl="1" indent="-342900">
              <a:buFont typeface="Arial"/>
              <a:buChar char="•"/>
            </a:pPr>
            <a:r>
              <a:rPr lang="en-US" sz="2000" dirty="0" smtClean="0"/>
              <a:t>MERS spillover model (Kevin)</a:t>
            </a:r>
          </a:p>
          <a:p>
            <a:pPr marL="342900" indent="-342900">
              <a:spcBef>
                <a:spcPts val="600"/>
              </a:spcBef>
              <a:buFont typeface="Arial"/>
              <a:buChar char="•"/>
            </a:pPr>
            <a:r>
              <a:rPr lang="en-US" sz="2000" b="1" i="1" dirty="0" smtClean="0"/>
              <a:t>Analytics to Refine Surveillance &amp; Inform Mitigation</a:t>
            </a:r>
          </a:p>
          <a:p>
            <a:pPr marL="800100" lvl="1" indent="-342900">
              <a:buFont typeface="Arial"/>
              <a:buChar char="•"/>
            </a:pPr>
            <a:r>
              <a:rPr lang="en-US" sz="2000" dirty="0"/>
              <a:t>Update on high-risk transmission interfaces (Chris)</a:t>
            </a:r>
          </a:p>
          <a:p>
            <a:pPr marL="800100" lvl="1" indent="-342900">
              <a:buFont typeface="Arial"/>
              <a:buChar char="•"/>
            </a:pPr>
            <a:r>
              <a:rPr lang="en-US" sz="2000" dirty="0" smtClean="0"/>
              <a:t>Follow-up animal taxa/“missing zoonoses” </a:t>
            </a:r>
            <a:r>
              <a:rPr lang="en-US" sz="2000" dirty="0"/>
              <a:t>discussion </a:t>
            </a:r>
            <a:r>
              <a:rPr lang="en-US" sz="2000" dirty="0" smtClean="0"/>
              <a:t>(Kevin)</a:t>
            </a:r>
          </a:p>
          <a:p>
            <a:pPr marL="800100" lvl="1" indent="-342900">
              <a:buFont typeface="Arial"/>
              <a:buChar char="•"/>
            </a:pPr>
            <a:r>
              <a:rPr lang="en-US" sz="2000" dirty="0" smtClean="0"/>
              <a:t>What-if </a:t>
            </a:r>
            <a:r>
              <a:rPr lang="en-US" sz="2000" dirty="0"/>
              <a:t>Scenarios (Peter)</a:t>
            </a:r>
          </a:p>
          <a:p>
            <a:pPr marL="800100" lvl="1" indent="-342900">
              <a:buFont typeface="Arial"/>
              <a:buChar char="•"/>
            </a:pPr>
            <a:r>
              <a:rPr lang="en-US" sz="2000" dirty="0"/>
              <a:t>Economic analysis of mitigation strategies (Peter)</a:t>
            </a:r>
          </a:p>
          <a:p>
            <a:pPr marL="800100" lvl="1" indent="-342900">
              <a:buFont typeface="Arial"/>
              <a:buChar char="•"/>
            </a:pPr>
            <a:endParaRPr lang="en-US" sz="2000" dirty="0"/>
          </a:p>
        </p:txBody>
      </p:sp>
    </p:spTree>
    <p:extLst>
      <p:ext uri="{BB962C8B-B14F-4D97-AF65-F5344CB8AC3E}">
        <p14:creationId xmlns:p14="http://schemas.microsoft.com/office/powerpoint/2010/main" val="1713561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457200"/>
            <a:ext cx="6783107" cy="5943600"/>
          </a:xfrm>
          <a:prstGeom prst="rect">
            <a:avLst/>
          </a:prstGeom>
        </p:spPr>
      </p:pic>
      <p:sp>
        <p:nvSpPr>
          <p:cNvPr id="3" name="Title 1"/>
          <p:cNvSpPr>
            <a:spLocks noGrp="1"/>
          </p:cNvSpPr>
          <p:nvPr>
            <p:ph type="title"/>
          </p:nvPr>
        </p:nvSpPr>
        <p:spPr>
          <a:xfrm>
            <a:off x="190500" y="7938"/>
            <a:ext cx="8229600" cy="1143000"/>
          </a:xfrm>
        </p:spPr>
        <p:txBody>
          <a:bodyPr>
            <a:normAutofit/>
          </a:bodyPr>
          <a:lstStyle/>
          <a:p>
            <a:pPr algn="l"/>
            <a:r>
              <a:rPr lang="en-US" sz="2000" dirty="0" smtClean="0"/>
              <a:t>Trends in bat biodiversity across DEEP FOREST sites in Malaysia</a:t>
            </a:r>
            <a:endParaRPr lang="en-US" sz="2000" dirty="0"/>
          </a:p>
        </p:txBody>
      </p:sp>
    </p:spTree>
    <p:extLst>
      <p:ext uri="{BB962C8B-B14F-4D97-AF65-F5344CB8AC3E}">
        <p14:creationId xmlns:p14="http://schemas.microsoft.com/office/powerpoint/2010/main" val="2442196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295400"/>
            <a:ext cx="8153400" cy="4724400"/>
          </a:xfrm>
        </p:spPr>
        <p:txBody>
          <a:bodyPr/>
          <a:lstStyle/>
          <a:p>
            <a:r>
              <a:rPr lang="en-US" sz="2400" b="0" dirty="0" smtClean="0">
                <a:solidFill>
                  <a:schemeClr val="tx1"/>
                </a:solidFill>
                <a:latin typeface="Calibri" panose="020F0502020204030204" pitchFamily="34" charset="0"/>
              </a:rPr>
              <a:t>6 viral families gave something </a:t>
            </a:r>
            <a:r>
              <a:rPr lang="en-US" sz="2400" b="0" dirty="0">
                <a:solidFill>
                  <a:schemeClr val="tx1"/>
                </a:solidFill>
                <a:latin typeface="Calibri" panose="020F0502020204030204" pitchFamily="34" charset="0"/>
              </a:rPr>
              <a:t>like 20 novel viruses; 50 or 60 positive </a:t>
            </a:r>
            <a:r>
              <a:rPr lang="en-US" sz="2400" b="0" dirty="0" smtClean="0">
                <a:solidFill>
                  <a:schemeClr val="tx1"/>
                </a:solidFill>
                <a:latin typeface="Calibri" panose="020F0502020204030204" pitchFamily="34" charset="0"/>
              </a:rPr>
              <a:t>samples across 2000+ samples </a:t>
            </a:r>
            <a:br>
              <a:rPr lang="en-US" sz="2400" b="0" dirty="0" smtClean="0">
                <a:solidFill>
                  <a:schemeClr val="tx1"/>
                </a:solidFill>
                <a:latin typeface="Calibri" panose="020F0502020204030204" pitchFamily="34" charset="0"/>
              </a:rPr>
            </a:br>
            <a:r>
              <a:rPr lang="en-US" sz="2400" b="0" dirty="0">
                <a:solidFill>
                  <a:schemeClr val="tx1"/>
                </a:solidFill>
                <a:latin typeface="Calibri" panose="020F0502020204030204" pitchFamily="34" charset="0"/>
              </a:rPr>
              <a:t/>
            </a:r>
            <a:br>
              <a:rPr lang="en-US" sz="2400" b="0" dirty="0">
                <a:solidFill>
                  <a:schemeClr val="tx1"/>
                </a:solidFill>
                <a:latin typeface="Calibri" panose="020F0502020204030204" pitchFamily="34" charset="0"/>
              </a:rPr>
            </a:br>
            <a:r>
              <a:rPr lang="en-US" sz="2400" b="0" dirty="0" smtClean="0">
                <a:solidFill>
                  <a:schemeClr val="tx1"/>
                </a:solidFill>
                <a:latin typeface="Calibri" panose="020F0502020204030204" pitchFamily="34" charset="0"/>
              </a:rPr>
              <a:t>Good viruses (e.g. MERS-like, Human CoV), but not enough n</a:t>
            </a:r>
            <a:br>
              <a:rPr lang="en-US" sz="2400" b="0" dirty="0" smtClean="0">
                <a:solidFill>
                  <a:schemeClr val="tx1"/>
                </a:solidFill>
                <a:latin typeface="Calibri" panose="020F0502020204030204" pitchFamily="34" charset="0"/>
              </a:rPr>
            </a:br>
            <a:r>
              <a:rPr lang="en-US" sz="2400" b="0" dirty="0">
                <a:solidFill>
                  <a:schemeClr val="tx1"/>
                </a:solidFill>
                <a:latin typeface="Calibri" panose="020F0502020204030204" pitchFamily="34" charset="0"/>
              </a:rPr>
              <a:t/>
            </a:r>
            <a:br>
              <a:rPr lang="en-US" sz="2400" b="0" dirty="0">
                <a:solidFill>
                  <a:schemeClr val="tx1"/>
                </a:solidFill>
                <a:latin typeface="Calibri" panose="020F0502020204030204" pitchFamily="34" charset="0"/>
              </a:rPr>
            </a:br>
            <a:r>
              <a:rPr lang="en-US" sz="2400" b="0" dirty="0" smtClean="0">
                <a:solidFill>
                  <a:schemeClr val="tx1"/>
                </a:solidFill>
                <a:latin typeface="Calibri" panose="020F0502020204030204" pitchFamily="34" charset="0"/>
              </a:rPr>
              <a:t>…but dozens of Herpes/</a:t>
            </a:r>
            <a:r>
              <a:rPr lang="en-US" sz="2400" b="0" dirty="0">
                <a:solidFill>
                  <a:schemeClr val="tx1"/>
                </a:solidFill>
                <a:latin typeface="Calibri" panose="020F0502020204030204" pitchFamily="34" charset="0"/>
              </a:rPr>
              <a:t>A</a:t>
            </a:r>
            <a:r>
              <a:rPr lang="en-US" sz="2400" b="0" dirty="0" smtClean="0">
                <a:solidFill>
                  <a:schemeClr val="tx1"/>
                </a:solidFill>
                <a:latin typeface="Calibri" panose="020F0502020204030204" pitchFamily="34" charset="0"/>
              </a:rPr>
              <a:t>stro </a:t>
            </a:r>
            <a:br>
              <a:rPr lang="en-US" sz="2400" b="0" dirty="0" smtClean="0">
                <a:solidFill>
                  <a:schemeClr val="tx1"/>
                </a:solidFill>
                <a:latin typeface="Calibri" panose="020F0502020204030204" pitchFamily="34" charset="0"/>
              </a:rPr>
            </a:br>
            <a:r>
              <a:rPr lang="en-US" sz="2400" b="0" dirty="0">
                <a:solidFill>
                  <a:schemeClr val="tx1"/>
                </a:solidFill>
                <a:latin typeface="Calibri" panose="020F0502020204030204" pitchFamily="34" charset="0"/>
              </a:rPr>
              <a:t/>
            </a:r>
            <a:br>
              <a:rPr lang="en-US" sz="2400" b="0" dirty="0">
                <a:solidFill>
                  <a:schemeClr val="tx1"/>
                </a:solidFill>
                <a:latin typeface="Calibri" panose="020F0502020204030204" pitchFamily="34" charset="0"/>
              </a:rPr>
            </a:br>
            <a:r>
              <a:rPr lang="en-US" sz="2400" b="0" dirty="0" smtClean="0">
                <a:solidFill>
                  <a:schemeClr val="tx1"/>
                </a:solidFill>
                <a:latin typeface="Calibri" panose="020F0502020204030204" pitchFamily="34" charset="0"/>
              </a:rPr>
              <a:t>=&gt; use these as model for viral risk</a:t>
            </a:r>
            <a:br>
              <a:rPr lang="en-US" sz="2400" b="0" dirty="0" smtClean="0">
                <a:solidFill>
                  <a:schemeClr val="tx1"/>
                </a:solidFill>
                <a:latin typeface="Calibri" panose="020F0502020204030204" pitchFamily="34" charset="0"/>
              </a:rPr>
            </a:br>
            <a:r>
              <a:rPr lang="en-US" sz="2400" b="0" dirty="0" smtClean="0">
                <a:solidFill>
                  <a:schemeClr val="tx1"/>
                </a:solidFill>
                <a:latin typeface="Calibri" panose="020F0502020204030204" pitchFamily="34" charset="0"/>
              </a:rPr>
              <a:t/>
            </a:r>
            <a:br>
              <a:rPr lang="en-US" sz="2400" b="0" dirty="0" smtClean="0">
                <a:solidFill>
                  <a:schemeClr val="tx1"/>
                </a:solidFill>
                <a:latin typeface="Calibri" panose="020F0502020204030204" pitchFamily="34" charset="0"/>
              </a:rPr>
            </a:br>
            <a:r>
              <a:rPr lang="en-US" sz="2400" b="0" dirty="0" smtClean="0">
                <a:solidFill>
                  <a:schemeClr val="tx1"/>
                </a:solidFill>
                <a:latin typeface="Calibri" panose="020F0502020204030204" pitchFamily="34" charset="0"/>
              </a:rPr>
              <a:t>Concept paper, Spring</a:t>
            </a:r>
            <a:br>
              <a:rPr lang="en-US" sz="2400" b="0" dirty="0" smtClean="0">
                <a:solidFill>
                  <a:schemeClr val="tx1"/>
                </a:solidFill>
                <a:latin typeface="Calibri" panose="020F0502020204030204" pitchFamily="34" charset="0"/>
              </a:rPr>
            </a:br>
            <a:r>
              <a:rPr lang="en-US" sz="2400" b="0" dirty="0" smtClean="0">
                <a:solidFill>
                  <a:schemeClr val="tx1"/>
                </a:solidFill>
                <a:latin typeface="Calibri" panose="020F0502020204030204" pitchFamily="34" charset="0"/>
              </a:rPr>
              <a:t/>
            </a:r>
            <a:br>
              <a:rPr lang="en-US" sz="2400" b="0" dirty="0" smtClean="0">
                <a:solidFill>
                  <a:schemeClr val="tx1"/>
                </a:solidFill>
                <a:latin typeface="Calibri" panose="020F0502020204030204" pitchFamily="34" charset="0"/>
              </a:rPr>
            </a:br>
            <a:r>
              <a:rPr lang="en-US" sz="2400" b="0" dirty="0" smtClean="0">
                <a:solidFill>
                  <a:schemeClr val="tx1"/>
                </a:solidFill>
                <a:latin typeface="Calibri" panose="020F0502020204030204" pitchFamily="34" charset="0"/>
              </a:rPr>
              <a:t>Application to all “Land Conversion” sites in PREDICT-2</a:t>
            </a:r>
            <a:endParaRPr lang="en-US" sz="2400" b="0" dirty="0">
              <a:solidFill>
                <a:schemeClr val="tx1"/>
              </a:solidFill>
              <a:latin typeface="Calibri" panose="020F0502020204030204" pitchFamily="34" charset="0"/>
            </a:endParaRPr>
          </a:p>
        </p:txBody>
      </p:sp>
      <p:sp>
        <p:nvSpPr>
          <p:cNvPr id="3" name="Title 1"/>
          <p:cNvSpPr txBox="1">
            <a:spLocks/>
          </p:cNvSpPr>
          <p:nvPr/>
        </p:nvSpPr>
        <p:spPr>
          <a:xfrm>
            <a:off x="190500" y="7938"/>
            <a:ext cx="8229600" cy="1143000"/>
          </a:xfrm>
          <a:prstGeom prst="rect">
            <a:avLst/>
          </a:prstGeom>
        </p:spPr>
        <p:txBody>
          <a:bodyPr>
            <a:normAutofit/>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sz="3200" kern="0" dirty="0" smtClean="0"/>
              <a:t>Viral Diversity &amp; future work</a:t>
            </a:r>
            <a:endParaRPr lang="en-US" sz="3200" kern="0" dirty="0"/>
          </a:p>
        </p:txBody>
      </p:sp>
    </p:spTree>
    <p:extLst>
      <p:ext uri="{BB962C8B-B14F-4D97-AF65-F5344CB8AC3E}">
        <p14:creationId xmlns:p14="http://schemas.microsoft.com/office/powerpoint/2010/main" val="125897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cintosh HD:Users:Carlos:Dropbox:IDRAM:Maps:EID_mines_global.png"/>
          <p:cNvPicPr/>
          <p:nvPr/>
        </p:nvPicPr>
        <p:blipFill>
          <a:blip r:embed="rId3">
            <a:extLst>
              <a:ext uri="{28A0092B-C50C-407E-A947-70E740481C1C}">
                <a14:useLocalDpi xmlns:a14="http://schemas.microsoft.com/office/drawing/2010/main" val="0"/>
              </a:ext>
            </a:extLst>
          </a:blip>
          <a:srcRect/>
          <a:stretch>
            <a:fillRect/>
          </a:stretch>
        </p:blipFill>
        <p:spPr bwMode="auto">
          <a:xfrm>
            <a:off x="228600" y="457200"/>
            <a:ext cx="8763000" cy="4343400"/>
          </a:xfrm>
          <a:prstGeom prst="rect">
            <a:avLst/>
          </a:prstGeom>
          <a:noFill/>
          <a:ln>
            <a:noFill/>
          </a:ln>
        </p:spPr>
      </p:pic>
      <p:sp>
        <p:nvSpPr>
          <p:cNvPr id="7" name="Rectangle 6"/>
          <p:cNvSpPr/>
          <p:nvPr/>
        </p:nvSpPr>
        <p:spPr>
          <a:xfrm>
            <a:off x="914400" y="4933617"/>
            <a:ext cx="6637669" cy="923330"/>
          </a:xfrm>
          <a:prstGeom prst="rect">
            <a:avLst/>
          </a:prstGeom>
        </p:spPr>
        <p:txBody>
          <a:bodyPr wrap="square">
            <a:spAutoFit/>
          </a:bodyPr>
          <a:lstStyle/>
          <a:p>
            <a:r>
              <a:rPr lang="en-US" dirty="0" smtClean="0">
                <a:latin typeface="Calibri" panose="020F0502020204030204" pitchFamily="34" charset="0"/>
              </a:rPr>
              <a:t>The </a:t>
            </a:r>
            <a:r>
              <a:rPr lang="en-US" dirty="0">
                <a:latin typeface="Calibri" panose="020F0502020204030204" pitchFamily="34" charset="0"/>
              </a:rPr>
              <a:t>global distribution of relative risk of emerging infectious diseases (green = low risk; yellow= moderate risk; red = high risk) and the intensity of mining concessions (denoted by the size of the circles). </a:t>
            </a:r>
          </a:p>
        </p:txBody>
      </p:sp>
      <p:sp>
        <p:nvSpPr>
          <p:cNvPr id="4" name="Title 1"/>
          <p:cNvSpPr txBox="1">
            <a:spLocks/>
          </p:cNvSpPr>
          <p:nvPr/>
        </p:nvSpPr>
        <p:spPr>
          <a:xfrm>
            <a:off x="190500" y="7938"/>
            <a:ext cx="8229600" cy="1143000"/>
          </a:xfrm>
          <a:prstGeom prst="rect">
            <a:avLst/>
          </a:prstGeom>
        </p:spPr>
        <p:txBody>
          <a:bodyPr>
            <a:normAutofit/>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sz="3200" kern="0" dirty="0" smtClean="0"/>
              <a:t>Extractive Industries - Carlos</a:t>
            </a:r>
            <a:endParaRPr lang="en-US" sz="3200" kern="0" dirty="0"/>
          </a:p>
        </p:txBody>
      </p:sp>
    </p:spTree>
    <p:extLst>
      <p:ext uri="{BB962C8B-B14F-4D97-AF65-F5344CB8AC3E}">
        <p14:creationId xmlns:p14="http://schemas.microsoft.com/office/powerpoint/2010/main" val="3537935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02624" y="411377"/>
            <a:ext cx="4093176" cy="4081837"/>
          </a:xfrm>
          <a:prstGeom prst="rect">
            <a:avLst/>
          </a:prstGeom>
        </p:spPr>
      </p:pic>
      <p:pic>
        <p:nvPicPr>
          <p:cNvPr id="6" name="Picture 5"/>
          <p:cNvPicPr>
            <a:picLocks noChangeAspect="1"/>
          </p:cNvPicPr>
          <p:nvPr/>
        </p:nvPicPr>
        <p:blipFill>
          <a:blip r:embed="rId3"/>
          <a:stretch>
            <a:fillRect/>
          </a:stretch>
        </p:blipFill>
        <p:spPr>
          <a:xfrm>
            <a:off x="4576505" y="1905000"/>
            <a:ext cx="4415095" cy="4000500"/>
          </a:xfrm>
          <a:prstGeom prst="rect">
            <a:avLst/>
          </a:prstGeom>
        </p:spPr>
      </p:pic>
      <p:sp>
        <p:nvSpPr>
          <p:cNvPr id="7" name="TextBox 6"/>
          <p:cNvSpPr txBox="1"/>
          <p:nvPr/>
        </p:nvSpPr>
        <p:spPr>
          <a:xfrm>
            <a:off x="4576505" y="6178379"/>
            <a:ext cx="877163" cy="369332"/>
          </a:xfrm>
          <a:prstGeom prst="rect">
            <a:avLst/>
          </a:prstGeom>
          <a:noFill/>
        </p:spPr>
        <p:txBody>
          <a:bodyPr wrap="none" rtlCol="0">
            <a:spAutoFit/>
          </a:bodyPr>
          <a:lstStyle/>
          <a:p>
            <a:r>
              <a:rPr lang="en-US" smtClean="0"/>
              <a:t>Gabon</a:t>
            </a:r>
            <a:endParaRPr lang="en-US"/>
          </a:p>
        </p:txBody>
      </p:sp>
      <p:sp>
        <p:nvSpPr>
          <p:cNvPr id="8" name="TextBox 7"/>
          <p:cNvSpPr txBox="1"/>
          <p:nvPr/>
        </p:nvSpPr>
        <p:spPr>
          <a:xfrm>
            <a:off x="402624" y="4983892"/>
            <a:ext cx="1261884" cy="369332"/>
          </a:xfrm>
          <a:prstGeom prst="rect">
            <a:avLst/>
          </a:prstGeom>
          <a:noFill/>
        </p:spPr>
        <p:txBody>
          <a:bodyPr wrap="none" rtlCol="0">
            <a:spAutoFit/>
          </a:bodyPr>
          <a:lstStyle/>
          <a:p>
            <a:r>
              <a:rPr lang="en-US" dirty="0" smtClean="0"/>
              <a:t>Cameroon</a:t>
            </a:r>
            <a:endParaRPr lang="en-US" dirty="0"/>
          </a:p>
        </p:txBody>
      </p:sp>
    </p:spTree>
    <p:extLst>
      <p:ext uri="{BB962C8B-B14F-4D97-AF65-F5344CB8AC3E}">
        <p14:creationId xmlns:p14="http://schemas.microsoft.com/office/powerpoint/2010/main" val="1418684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524000"/>
          </a:xfrm>
        </p:spPr>
        <p:txBody>
          <a:bodyPr/>
          <a:lstStyle/>
          <a:p>
            <a:r>
              <a:rPr lang="en-US" dirty="0" smtClean="0"/>
              <a:t>Agricultural Intensification</a:t>
            </a:r>
            <a:br>
              <a:rPr lang="en-US" dirty="0" smtClean="0"/>
            </a:br>
            <a:r>
              <a:rPr lang="en-US" sz="2800" dirty="0" smtClean="0"/>
              <a:t/>
            </a:r>
            <a:br>
              <a:rPr lang="en-US" sz="2800" dirty="0" smtClean="0"/>
            </a:br>
            <a:r>
              <a:rPr lang="en-US" sz="2800" dirty="0" smtClean="0"/>
              <a:t>African livestock futures - Carlos</a:t>
            </a:r>
            <a:endParaRPr lang="en-US" sz="2800" dirty="0"/>
          </a:p>
        </p:txBody>
      </p:sp>
      <p:sp>
        <p:nvSpPr>
          <p:cNvPr id="3" name="Content Placeholder 2"/>
          <p:cNvSpPr>
            <a:spLocks noGrp="1"/>
          </p:cNvSpPr>
          <p:nvPr>
            <p:ph idx="1"/>
          </p:nvPr>
        </p:nvSpPr>
        <p:spPr/>
        <p:txBody>
          <a:bodyPr/>
          <a:lstStyle/>
          <a:p>
            <a:r>
              <a:rPr lang="en-US" sz="2800" dirty="0" smtClean="0"/>
              <a:t>Project in collaboration with </a:t>
            </a:r>
          </a:p>
          <a:p>
            <a:pPr lvl="1"/>
            <a:r>
              <a:rPr lang="en-US" dirty="0" smtClean="0"/>
              <a:t>FAO: Alejandro Acosta</a:t>
            </a:r>
          </a:p>
          <a:p>
            <a:pPr lvl="1"/>
            <a:r>
              <a:rPr lang="en-US" dirty="0" smtClean="0"/>
              <a:t>P&amp;R: Scott Moreland</a:t>
            </a:r>
          </a:p>
          <a:p>
            <a:endParaRPr lang="en-US" sz="2800" dirty="0"/>
          </a:p>
          <a:p>
            <a:r>
              <a:rPr lang="en-US" sz="2800" dirty="0" smtClean="0"/>
              <a:t>First meeting in person DC Sept 1</a:t>
            </a:r>
            <a:r>
              <a:rPr lang="en-US" sz="2800" baseline="30000" dirty="0" smtClean="0"/>
              <a:t>st</a:t>
            </a:r>
            <a:r>
              <a:rPr lang="en-US" sz="2800" dirty="0" smtClean="0"/>
              <a:t>.</a:t>
            </a:r>
          </a:p>
          <a:p>
            <a:r>
              <a:rPr lang="en-US" sz="2800" dirty="0" smtClean="0"/>
              <a:t>FAO: focus on the economics of livestock and will model the supply and demand of meat and dairy products</a:t>
            </a:r>
          </a:p>
          <a:p>
            <a:r>
              <a:rPr lang="en-US" sz="2800" dirty="0" smtClean="0"/>
              <a:t>FAO: still working on their working plan</a:t>
            </a:r>
          </a:p>
          <a:p>
            <a:pPr lvl="1"/>
            <a:endParaRPr lang="en-US" dirty="0"/>
          </a:p>
        </p:txBody>
      </p:sp>
    </p:spTree>
    <p:extLst>
      <p:ext uri="{BB962C8B-B14F-4D97-AF65-F5344CB8AC3E}">
        <p14:creationId xmlns:p14="http://schemas.microsoft.com/office/powerpoint/2010/main" val="2595376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2800" dirty="0" smtClean="0"/>
              <a:t>P&amp;R: will develop policy models and will work with FAO to facilitate the implementation of the policy recommendations. </a:t>
            </a:r>
          </a:p>
          <a:p>
            <a:endParaRPr lang="en-US" sz="2800" dirty="0"/>
          </a:p>
          <a:p>
            <a:r>
              <a:rPr lang="en-US" sz="2800" dirty="0" smtClean="0"/>
              <a:t>PREDICT: will integrate FAO results and produce risk models for selected diseases under different scenarios of climate change and land use change</a:t>
            </a:r>
            <a:endParaRPr lang="en-US" sz="2800" dirty="0"/>
          </a:p>
        </p:txBody>
      </p:sp>
    </p:spTree>
    <p:extLst>
      <p:ext uri="{BB962C8B-B14F-4D97-AF65-F5344CB8AC3E}">
        <p14:creationId xmlns:p14="http://schemas.microsoft.com/office/powerpoint/2010/main" val="2211020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ALF key questions</a:t>
            </a:r>
            <a:endParaRPr lang="en-US" dirty="0"/>
          </a:p>
        </p:txBody>
      </p:sp>
      <p:sp>
        <p:nvSpPr>
          <p:cNvPr id="3" name="Content Placeholder 2"/>
          <p:cNvSpPr>
            <a:spLocks noGrp="1"/>
          </p:cNvSpPr>
          <p:nvPr>
            <p:ph idx="1"/>
          </p:nvPr>
        </p:nvSpPr>
        <p:spPr>
          <a:xfrm>
            <a:off x="457200" y="1219200"/>
            <a:ext cx="8229600" cy="4906963"/>
          </a:xfrm>
        </p:spPr>
        <p:txBody>
          <a:bodyPr>
            <a:noAutofit/>
          </a:bodyPr>
          <a:lstStyle/>
          <a:p>
            <a:r>
              <a:rPr lang="en-US" sz="2700" dirty="0" smtClean="0">
                <a:latin typeface="Calibri" panose="020F0502020204030204" pitchFamily="34" charset="0"/>
              </a:rPr>
              <a:t>How </a:t>
            </a:r>
            <a:r>
              <a:rPr lang="en-US" sz="2700" dirty="0">
                <a:latin typeface="Calibri" panose="020F0502020204030204" pitchFamily="34" charset="0"/>
              </a:rPr>
              <a:t>will the livestock sector look like in Africa by </a:t>
            </a:r>
            <a:r>
              <a:rPr lang="en-US" sz="2700" dirty="0" smtClean="0">
                <a:latin typeface="Calibri" panose="020F0502020204030204" pitchFamily="34" charset="0"/>
              </a:rPr>
              <a:t>2030/2050?</a:t>
            </a:r>
            <a:endParaRPr lang="en-US" sz="2700" dirty="0">
              <a:latin typeface="Calibri" panose="020F0502020204030204" pitchFamily="34" charset="0"/>
            </a:endParaRPr>
          </a:p>
          <a:p>
            <a:r>
              <a:rPr lang="en-US" sz="2700" dirty="0">
                <a:latin typeface="Calibri" panose="020F0502020204030204" pitchFamily="34" charset="0"/>
              </a:rPr>
              <a:t>What policy and institutional animal health good practices could contribute to unlock the potential of the livestock sector?</a:t>
            </a:r>
          </a:p>
          <a:p>
            <a:r>
              <a:rPr lang="en-US" sz="2700" dirty="0">
                <a:latin typeface="Calibri" panose="020F0502020204030204" pitchFamily="34" charset="0"/>
              </a:rPr>
              <a:t>How to enhance the positive social and economic externalities while mitigating  unwanted health and environmental outcomes?</a:t>
            </a:r>
          </a:p>
          <a:p>
            <a:endParaRPr lang="en-US" sz="2700" dirty="0">
              <a:latin typeface="Calibri" panose="020F0502020204030204" pitchFamily="34" charset="0"/>
            </a:endParaRPr>
          </a:p>
          <a:p>
            <a:pPr marL="0" indent="0">
              <a:buNone/>
            </a:pPr>
            <a:r>
              <a:rPr lang="en-US" sz="2700" dirty="0">
                <a:latin typeface="Calibri" panose="020F0502020204030204" pitchFamily="34" charset="0"/>
              </a:rPr>
              <a:t>These questions will be explored under different regimes of agricultural </a:t>
            </a:r>
            <a:r>
              <a:rPr lang="en-US" sz="2700" dirty="0" smtClean="0">
                <a:latin typeface="Calibri" panose="020F0502020204030204" pitchFamily="34" charset="0"/>
              </a:rPr>
              <a:t>intensification</a:t>
            </a:r>
            <a:endParaRPr lang="en-US" sz="2700" dirty="0">
              <a:latin typeface="Calibri" panose="020F0502020204030204" pitchFamily="34" charset="0"/>
            </a:endParaRPr>
          </a:p>
        </p:txBody>
      </p:sp>
    </p:spTree>
    <p:extLst>
      <p:ext uri="{BB962C8B-B14F-4D97-AF65-F5344CB8AC3E}">
        <p14:creationId xmlns:p14="http://schemas.microsoft.com/office/powerpoint/2010/main" val="1798801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ALF: working plan</a:t>
            </a:r>
            <a:endParaRPr lang="en-US" dirty="0"/>
          </a:p>
        </p:txBody>
      </p:sp>
      <p:sp>
        <p:nvSpPr>
          <p:cNvPr id="3" name="Content Placeholder 2"/>
          <p:cNvSpPr>
            <a:spLocks noGrp="1"/>
          </p:cNvSpPr>
          <p:nvPr>
            <p:ph sz="quarter" idx="1"/>
          </p:nvPr>
        </p:nvSpPr>
        <p:spPr>
          <a:xfrm>
            <a:off x="424800" y="1143000"/>
            <a:ext cx="8686800" cy="4525963"/>
          </a:xfrm>
        </p:spPr>
        <p:txBody>
          <a:bodyPr/>
          <a:lstStyle/>
          <a:p>
            <a:pPr marL="514350" indent="-514350">
              <a:buSzPct val="100000"/>
              <a:buFont typeface="+mj-lt"/>
              <a:buAutoNum type="arabicPeriod"/>
            </a:pPr>
            <a:r>
              <a:rPr lang="en-US" sz="2800" dirty="0" smtClean="0"/>
              <a:t>Identify the drivers of disease emergence in Africa</a:t>
            </a:r>
          </a:p>
          <a:p>
            <a:pPr marL="514350" indent="-514350">
              <a:buSzPct val="100000"/>
              <a:buFont typeface="+mj-lt"/>
              <a:buAutoNum type="arabicPeriod"/>
            </a:pPr>
            <a:r>
              <a:rPr lang="en-US" sz="2800" dirty="0" smtClean="0"/>
              <a:t>EID hotspots model for Africa</a:t>
            </a:r>
          </a:p>
          <a:p>
            <a:pPr marL="514350" indent="-514350">
              <a:buSzPct val="100000"/>
              <a:buFont typeface="+mj-lt"/>
              <a:buAutoNum type="arabicPeriod"/>
            </a:pPr>
            <a:r>
              <a:rPr lang="en-US" sz="2800" dirty="0" smtClean="0"/>
              <a:t>Disease </a:t>
            </a:r>
            <a:r>
              <a:rPr lang="en-US" sz="2800" dirty="0"/>
              <a:t>risk models for selected </a:t>
            </a:r>
            <a:r>
              <a:rPr lang="en-US" sz="2800" dirty="0" smtClean="0"/>
              <a:t>disease</a:t>
            </a:r>
          </a:p>
          <a:p>
            <a:pPr lvl="1">
              <a:buClrTx/>
              <a:buSzPct val="100000"/>
              <a:buFont typeface="Arial" charset="0"/>
              <a:buChar char="•"/>
            </a:pPr>
            <a:r>
              <a:rPr lang="en-US" dirty="0" smtClean="0"/>
              <a:t>Outbreak analysis</a:t>
            </a:r>
            <a:r>
              <a:rPr lang="en-US" dirty="0"/>
              <a:t>: all available data</a:t>
            </a:r>
          </a:p>
          <a:p>
            <a:pPr lvl="1">
              <a:buClrTx/>
              <a:buSzPct val="100000"/>
              <a:buFont typeface="Arial" charset="0"/>
              <a:buChar char="•"/>
            </a:pPr>
            <a:r>
              <a:rPr lang="en-US" dirty="0"/>
              <a:t>Brucellosis &amp; Rift valley fever</a:t>
            </a:r>
          </a:p>
          <a:p>
            <a:pPr lvl="1">
              <a:buClrTx/>
              <a:buSzPct val="100000"/>
              <a:buFont typeface="Arial" charset="0"/>
              <a:buChar char="•"/>
            </a:pPr>
            <a:r>
              <a:rPr lang="en-US" dirty="0"/>
              <a:t>USAID suggested to focus on MERS and </a:t>
            </a:r>
            <a:r>
              <a:rPr lang="en-US" dirty="0" smtClean="0"/>
              <a:t>AI</a:t>
            </a:r>
          </a:p>
          <a:p>
            <a:pPr marL="514350" indent="-514350">
              <a:buSzPct val="100000"/>
              <a:buFont typeface="+mj-lt"/>
              <a:buAutoNum type="arabicPeriod"/>
            </a:pPr>
            <a:r>
              <a:rPr lang="en-US" sz="2800" dirty="0" smtClean="0"/>
              <a:t>Future projections</a:t>
            </a:r>
          </a:p>
          <a:p>
            <a:pPr lvl="1">
              <a:buClrTx/>
              <a:buSzPct val="100000"/>
              <a:buFont typeface="Arial" charset="0"/>
              <a:buChar char="•"/>
            </a:pPr>
            <a:r>
              <a:rPr lang="en-US" dirty="0" smtClean="0"/>
              <a:t>IPCC climate change scenarios</a:t>
            </a:r>
          </a:p>
          <a:p>
            <a:pPr lvl="1">
              <a:buClrTx/>
              <a:buSzPct val="100000"/>
              <a:buFont typeface="Arial" charset="0"/>
              <a:buChar char="•"/>
            </a:pPr>
            <a:r>
              <a:rPr lang="en-US" dirty="0" smtClean="0"/>
              <a:t>Land use change scenarios</a:t>
            </a:r>
            <a:endParaRPr lang="en-US" dirty="0"/>
          </a:p>
          <a:p>
            <a:pPr marL="514350" indent="-514350">
              <a:buSzPct val="100000"/>
              <a:buFont typeface="+mj-lt"/>
              <a:buAutoNum type="arabicPeriod"/>
            </a:pPr>
            <a:endParaRPr lang="en-US" dirty="0"/>
          </a:p>
        </p:txBody>
      </p:sp>
    </p:spTree>
    <p:extLst>
      <p:ext uri="{BB962C8B-B14F-4D97-AF65-F5344CB8AC3E}">
        <p14:creationId xmlns:p14="http://schemas.microsoft.com/office/powerpoint/2010/main" val="1181069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ALF: working plan</a:t>
            </a:r>
          </a:p>
        </p:txBody>
      </p:sp>
      <p:pic>
        <p:nvPicPr>
          <p:cNvPr id="4" name="Picture 3"/>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 y="1219200"/>
            <a:ext cx="4854389" cy="4782876"/>
          </a:xfrm>
          <a:prstGeom prst="rect">
            <a:avLst/>
          </a:prstGeom>
          <a:noFill/>
          <a:ln>
            <a:noFill/>
          </a:ln>
          <a:extLst>
            <a:ext uri="{FAA26D3D-D897-4be2-8F04-BA451C77F1D7}">
              <ma14:placeholderFlag xmlns="" xmlns:ma14="http://schemas.microsoft.com/office/mac/drawingml/2011/main"/>
            </a:ext>
          </a:extLst>
        </p:spPr>
      </p:pic>
      <p:sp>
        <p:nvSpPr>
          <p:cNvPr id="5" name="TextBox 4"/>
          <p:cNvSpPr txBox="1"/>
          <p:nvPr/>
        </p:nvSpPr>
        <p:spPr>
          <a:xfrm rot="10800000" flipV="1">
            <a:off x="5562600" y="1524000"/>
            <a:ext cx="1748117" cy="3416320"/>
          </a:xfrm>
          <a:prstGeom prst="rect">
            <a:avLst/>
          </a:prstGeom>
          <a:noFill/>
        </p:spPr>
        <p:txBody>
          <a:bodyPr wrap="square" rtlCol="0">
            <a:spAutoFit/>
          </a:bodyPr>
          <a:lstStyle/>
          <a:p>
            <a:r>
              <a:rPr lang="en-US" dirty="0"/>
              <a:t>Exploratory analysis:</a:t>
            </a:r>
          </a:p>
          <a:p>
            <a:r>
              <a:rPr lang="en-US" dirty="0"/>
              <a:t>Number of EIDs events per country in Africa between 1940 - 2013. Symbols represent type of pathogen associated with each event.</a:t>
            </a:r>
          </a:p>
        </p:txBody>
      </p:sp>
    </p:spTree>
    <p:extLst>
      <p:ext uri="{BB962C8B-B14F-4D97-AF65-F5344CB8AC3E}">
        <p14:creationId xmlns:p14="http://schemas.microsoft.com/office/powerpoint/2010/main" val="2433776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lstStyle/>
          <a:p>
            <a:r>
              <a:rPr lang="en-US" sz="3600" dirty="0" smtClean="0"/>
              <a:t>Antimicrobial Resistance (AMR</a:t>
            </a:r>
            <a:r>
              <a:rPr lang="en-US" sz="3600" dirty="0" smtClean="0"/>
              <a:t>) - Kevin</a:t>
            </a:r>
            <a:endParaRPr lang="en-US" sz="3600" dirty="0"/>
          </a:p>
        </p:txBody>
      </p:sp>
      <p:pic>
        <p:nvPicPr>
          <p:cNvPr id="4" name="Picture 3" descr="Screen Shot 2015-09-24 at 3.38.0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371600"/>
            <a:ext cx="8305800" cy="4433210"/>
          </a:xfrm>
          <a:prstGeom prst="rect">
            <a:avLst/>
          </a:prstGeom>
        </p:spPr>
      </p:pic>
    </p:spTree>
    <p:extLst>
      <p:ext uri="{BB962C8B-B14F-4D97-AF65-F5344CB8AC3E}">
        <p14:creationId xmlns:p14="http://schemas.microsoft.com/office/powerpoint/2010/main" val="1185720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00280"/>
            <a:ext cx="9144000" cy="661720"/>
          </a:xfrm>
          <a:prstGeom prst="rect">
            <a:avLst/>
          </a:prstGeom>
          <a:noFill/>
        </p:spPr>
        <p:txBody>
          <a:bodyPr wrap="square" rtlCol="0">
            <a:spAutoFit/>
          </a:bodyPr>
          <a:lstStyle/>
          <a:p>
            <a:pPr algn="ctr"/>
            <a:r>
              <a:rPr lang="en-US" sz="3700" b="1" dirty="0" smtClean="0">
                <a:solidFill>
                  <a:srgbClr val="800000"/>
                </a:solidFill>
                <a:latin typeface="+mj-lt"/>
              </a:rPr>
              <a:t>PREDICT-2 Modeling &amp; Analytics - Overview</a:t>
            </a:r>
          </a:p>
        </p:txBody>
      </p:sp>
      <p:sp>
        <p:nvSpPr>
          <p:cNvPr id="3" name="TextBox 2"/>
          <p:cNvSpPr txBox="1"/>
          <p:nvPr/>
        </p:nvSpPr>
        <p:spPr>
          <a:xfrm>
            <a:off x="304800" y="1066207"/>
            <a:ext cx="8763000" cy="4211409"/>
          </a:xfrm>
          <a:prstGeom prst="rect">
            <a:avLst/>
          </a:prstGeom>
          <a:solidFill>
            <a:schemeClr val="accent1"/>
          </a:solidFill>
        </p:spPr>
        <p:txBody>
          <a:bodyPr wrap="square" rtlCol="0">
            <a:spAutoFit/>
          </a:bodyPr>
          <a:lstStyle/>
          <a:p>
            <a:pPr marL="457200" indent="-457200">
              <a:spcBef>
                <a:spcPts val="1000"/>
              </a:spcBef>
              <a:buFont typeface="Arial" panose="020B0604020202020204" pitchFamily="34" charset="0"/>
              <a:buChar char="•"/>
            </a:pPr>
            <a:r>
              <a:rPr lang="en-US" sz="2000" dirty="0" smtClean="0"/>
              <a:t>Goal is to support decision making, mitigation strategies, policies</a:t>
            </a:r>
          </a:p>
          <a:p>
            <a:pPr marL="457200" indent="-457200">
              <a:spcBef>
                <a:spcPts val="1000"/>
              </a:spcBef>
              <a:buFont typeface="Arial" panose="020B0604020202020204" pitchFamily="34" charset="0"/>
              <a:buChar char="•"/>
            </a:pPr>
            <a:r>
              <a:rPr lang="en-US" sz="2000" dirty="0" smtClean="0"/>
              <a:t>Relevant to </a:t>
            </a:r>
            <a:r>
              <a:rPr lang="en-US" sz="2000" dirty="0" err="1"/>
              <a:t>I</a:t>
            </a:r>
            <a:r>
              <a:rPr lang="en-US" sz="2000" dirty="0" err="1" smtClean="0"/>
              <a:t>ntergovtl</a:t>
            </a:r>
            <a:r>
              <a:rPr lang="en-US" sz="2000" dirty="0" smtClean="0"/>
              <a:t>. Agencies, Natl. </a:t>
            </a:r>
            <a:r>
              <a:rPr lang="en-US" sz="2000" dirty="0" err="1" smtClean="0"/>
              <a:t>Govts</a:t>
            </a:r>
            <a:r>
              <a:rPr lang="en-US" sz="2000" dirty="0" smtClean="0"/>
              <a:t>, NGOs, communities, individuals</a:t>
            </a:r>
          </a:p>
          <a:p>
            <a:pPr marL="457200" indent="-457200">
              <a:spcBef>
                <a:spcPts val="1000"/>
              </a:spcBef>
              <a:buFont typeface="Arial" panose="020B0604020202020204" pitchFamily="34" charset="0"/>
              <a:buChar char="•"/>
            </a:pPr>
            <a:r>
              <a:rPr lang="en-US" sz="2000" dirty="0" smtClean="0"/>
              <a:t>Integrating data from all sources, including P1, P2 human/livestock/wildlife testing, human behavioral risk surveillance + other global datasets on EID drivers</a:t>
            </a:r>
          </a:p>
          <a:p>
            <a:pPr marL="457200" indent="-457200">
              <a:spcBef>
                <a:spcPts val="1000"/>
              </a:spcBef>
              <a:buFont typeface="Arial" panose="020B0604020202020204" pitchFamily="34" charset="0"/>
              <a:buChar char="•"/>
            </a:pPr>
            <a:r>
              <a:rPr lang="en-US" sz="2000" dirty="0" smtClean="0"/>
              <a:t>Modeling-</a:t>
            </a:r>
            <a:r>
              <a:rPr lang="en-US" sz="2000" i="1" dirty="0" smtClean="0"/>
              <a:t>lite</a:t>
            </a:r>
            <a:r>
              <a:rPr lang="en-US" sz="2000" dirty="0" smtClean="0"/>
              <a:t>: Analytical approaches designed to directly answer key questions; All analyses backed up with data; all modelers understand on-the-ground situation and have experience at field sites</a:t>
            </a:r>
          </a:p>
          <a:p>
            <a:pPr>
              <a:spcBef>
                <a:spcPts val="1000"/>
              </a:spcBef>
            </a:pPr>
            <a:endParaRPr lang="en-US" sz="2000" dirty="0"/>
          </a:p>
          <a:p>
            <a:pPr marL="457200" indent="-457200">
              <a:spcBef>
                <a:spcPts val="1000"/>
              </a:spcBef>
              <a:buFont typeface="Arial" panose="020B0604020202020204" pitchFamily="34" charset="0"/>
              <a:buChar char="•"/>
            </a:pPr>
            <a:endParaRPr lang="en-US" sz="2600" dirty="0" smtClean="0"/>
          </a:p>
        </p:txBody>
      </p:sp>
    </p:spTree>
    <p:extLst>
      <p:ext uri="{BB962C8B-B14F-4D97-AF65-F5344CB8AC3E}">
        <p14:creationId xmlns:p14="http://schemas.microsoft.com/office/powerpoint/2010/main" val="2598501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388"/>
            <a:ext cx="8229600" cy="944562"/>
          </a:xfrm>
        </p:spPr>
        <p:txBody>
          <a:bodyPr/>
          <a:lstStyle/>
          <a:p>
            <a:r>
              <a:rPr lang="en-US" dirty="0" smtClean="0"/>
              <a:t>Animal Value Chain - Kevin</a:t>
            </a:r>
            <a:endParaRPr lang="en-US" dirty="0"/>
          </a:p>
        </p:txBody>
      </p:sp>
      <p:pic>
        <p:nvPicPr>
          <p:cNvPr id="9" name="Picture 8" descr="Screen Shot 2014-01-15 at 10.12.3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48000"/>
            <a:ext cx="2959100" cy="1926207"/>
          </a:xfrm>
          <a:prstGeom prst="rect">
            <a:avLst/>
          </a:prstGeom>
        </p:spPr>
      </p:pic>
      <p:pic>
        <p:nvPicPr>
          <p:cNvPr id="12" name="Picture 11"/>
          <p:cNvPicPr>
            <a:picLocks noChangeAspect="1"/>
          </p:cNvPicPr>
          <p:nvPr/>
        </p:nvPicPr>
        <p:blipFill>
          <a:blip r:embed="rId5"/>
          <a:stretch>
            <a:fillRect/>
          </a:stretch>
        </p:blipFill>
        <p:spPr>
          <a:xfrm>
            <a:off x="0" y="1219200"/>
            <a:ext cx="2971800" cy="1827361"/>
          </a:xfrm>
          <a:prstGeom prst="rect">
            <a:avLst/>
          </a:prstGeom>
        </p:spPr>
      </p:pic>
      <p:pic>
        <p:nvPicPr>
          <p:cNvPr id="13" name="Picture 12"/>
          <p:cNvPicPr>
            <a:picLocks noChangeAspect="1"/>
          </p:cNvPicPr>
          <p:nvPr/>
        </p:nvPicPr>
        <p:blipFill>
          <a:blip r:embed="rId6"/>
          <a:stretch>
            <a:fillRect/>
          </a:stretch>
        </p:blipFill>
        <p:spPr>
          <a:xfrm>
            <a:off x="0" y="4972050"/>
            <a:ext cx="2971800" cy="1885950"/>
          </a:xfrm>
          <a:prstGeom prst="rect">
            <a:avLst/>
          </a:prstGeom>
        </p:spPr>
      </p:pic>
      <p:sp>
        <p:nvSpPr>
          <p:cNvPr id="5" name="TextBox 4"/>
          <p:cNvSpPr txBox="1"/>
          <p:nvPr/>
        </p:nvSpPr>
        <p:spPr>
          <a:xfrm>
            <a:off x="3953197" y="6462198"/>
            <a:ext cx="5876603" cy="276999"/>
          </a:xfrm>
          <a:prstGeom prst="rect">
            <a:avLst/>
          </a:prstGeom>
          <a:noFill/>
        </p:spPr>
        <p:txBody>
          <a:bodyPr wrap="square" rtlCol="0">
            <a:spAutoFit/>
          </a:bodyPr>
          <a:lstStyle/>
          <a:p>
            <a:r>
              <a:rPr lang="en-US" sz="1200" dirty="0" smtClean="0"/>
              <a:t>Number of animals of each species in markets: large (left) vs. small (right)</a:t>
            </a:r>
            <a:endParaRPr lang="en-US" sz="1200" dirty="0"/>
          </a:p>
        </p:txBody>
      </p:sp>
      <p:pic>
        <p:nvPicPr>
          <p:cNvPr id="3" name="Picture 2" descr="market3.pdf"/>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03059" y="3644232"/>
            <a:ext cx="2854318" cy="2854318"/>
          </a:xfrm>
          <a:prstGeom prst="rect">
            <a:avLst/>
          </a:prstGeom>
        </p:spPr>
      </p:pic>
      <p:pic>
        <p:nvPicPr>
          <p:cNvPr id="6" name="Picture 5" descr="market4.pdf"/>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49056" y="3643032"/>
            <a:ext cx="2842543" cy="2842543"/>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425468078"/>
              </p:ext>
            </p:extLst>
          </p:nvPr>
        </p:nvGraphicFramePr>
        <p:xfrm>
          <a:off x="5765800" y="2425700"/>
          <a:ext cx="114300" cy="165100"/>
        </p:xfrm>
        <a:graphic>
          <a:graphicData uri="http://schemas.openxmlformats.org/presentationml/2006/ole">
            <mc:AlternateContent xmlns:mc="http://schemas.openxmlformats.org/markup-compatibility/2006">
              <mc:Choice xmlns:v="urn:schemas-microsoft-com:vml" Requires="v">
                <p:oleObj spid="_x0000_s3106" name="Equation" r:id="rId9" imgW="114300" imgH="165100" progId="Equation.DSMT4">
                  <p:embed/>
                </p:oleObj>
              </mc:Choice>
              <mc:Fallback>
                <p:oleObj name="Equation" r:id="rId9" imgW="114300" imgH="165100" progId="Equation.DSMT4">
                  <p:embed/>
                  <p:pic>
                    <p:nvPicPr>
                      <p:cNvPr id="0" name=""/>
                      <p:cNvPicPr/>
                      <p:nvPr/>
                    </p:nvPicPr>
                    <p:blipFill>
                      <a:blip r:embed="rId10"/>
                      <a:stretch>
                        <a:fillRect/>
                      </a:stretch>
                    </p:blipFill>
                    <p:spPr>
                      <a:xfrm>
                        <a:off x="5765800" y="2425700"/>
                        <a:ext cx="114300" cy="1651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46286398"/>
              </p:ext>
            </p:extLst>
          </p:nvPr>
        </p:nvGraphicFramePr>
        <p:xfrm>
          <a:off x="3222625" y="1054100"/>
          <a:ext cx="4919663" cy="2690813"/>
        </p:xfrm>
        <a:graphic>
          <a:graphicData uri="http://schemas.openxmlformats.org/presentationml/2006/ole">
            <mc:AlternateContent xmlns:mc="http://schemas.openxmlformats.org/markup-compatibility/2006">
              <mc:Choice xmlns:v="urn:schemas-microsoft-com:vml" Requires="v">
                <p:oleObj spid="_x0000_s3107" name="Equation" r:id="rId11" imgW="3784600" imgH="2070100" progId="Equation.3">
                  <p:embed/>
                </p:oleObj>
              </mc:Choice>
              <mc:Fallback>
                <p:oleObj name="Equation" r:id="rId11" imgW="3784600" imgH="2070100" progId="Equation.3">
                  <p:embed/>
                  <p:pic>
                    <p:nvPicPr>
                      <p:cNvPr id="0" name=""/>
                      <p:cNvPicPr/>
                      <p:nvPr/>
                    </p:nvPicPr>
                    <p:blipFill>
                      <a:blip r:embed="rId12"/>
                      <a:stretch>
                        <a:fillRect/>
                      </a:stretch>
                    </p:blipFill>
                    <p:spPr>
                      <a:xfrm>
                        <a:off x="3222625" y="1054100"/>
                        <a:ext cx="4919663" cy="2690813"/>
                      </a:xfrm>
                      <a:prstGeom prst="rect">
                        <a:avLst/>
                      </a:prstGeom>
                    </p:spPr>
                  </p:pic>
                </p:oleObj>
              </mc:Fallback>
            </mc:AlternateContent>
          </a:graphicData>
        </a:graphic>
      </p:graphicFrame>
    </p:spTree>
    <p:extLst>
      <p:ext uri="{BB962C8B-B14F-4D97-AF65-F5344CB8AC3E}">
        <p14:creationId xmlns:p14="http://schemas.microsoft.com/office/powerpoint/2010/main" val="1837433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rket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1219200"/>
            <a:ext cx="6019800" cy="5675926"/>
          </a:xfrm>
          <a:prstGeom prst="rect">
            <a:avLst/>
          </a:prstGeom>
        </p:spPr>
      </p:pic>
      <p:sp>
        <p:nvSpPr>
          <p:cNvPr id="9" name="Title 1"/>
          <p:cNvSpPr>
            <a:spLocks noGrp="1"/>
          </p:cNvSpPr>
          <p:nvPr>
            <p:ph type="title"/>
          </p:nvPr>
        </p:nvSpPr>
        <p:spPr>
          <a:xfrm>
            <a:off x="381000" y="152400"/>
            <a:ext cx="8229600" cy="944562"/>
          </a:xfrm>
        </p:spPr>
        <p:txBody>
          <a:bodyPr/>
          <a:lstStyle/>
          <a:p>
            <a:r>
              <a:rPr lang="en-US" dirty="0" smtClean="0"/>
              <a:t>Market Risk - Host abundance China</a:t>
            </a:r>
            <a:endParaRPr lang="en-US" dirty="0"/>
          </a:p>
        </p:txBody>
      </p:sp>
    </p:spTree>
    <p:extLst>
      <p:ext uri="{BB962C8B-B14F-4D97-AF65-F5344CB8AC3E}">
        <p14:creationId xmlns:p14="http://schemas.microsoft.com/office/powerpoint/2010/main" val="3384235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USAID Slide Figure Jan 2014 v04.tif"/>
          <p:cNvPicPr>
            <a:picLocks noGrp="1" noChangeAspect="1"/>
          </p:cNvPicPr>
          <p:nvPr>
            <p:ph idx="1"/>
          </p:nvPr>
        </p:nvPicPr>
        <p:blipFill rotWithShape="1">
          <a:blip r:embed="rId3">
            <a:extLst>
              <a:ext uri="{28A0092B-C50C-407E-A947-70E740481C1C}">
                <a14:useLocalDpi xmlns:a14="http://schemas.microsoft.com/office/drawing/2010/main" val="0"/>
              </a:ext>
            </a:extLst>
          </a:blip>
          <a:srcRect l="-2017" t="-4033" r="-1144" b="-4955"/>
          <a:stretch/>
        </p:blipFill>
        <p:spPr>
          <a:xfrm>
            <a:off x="0" y="0"/>
            <a:ext cx="8619699" cy="4932807"/>
          </a:xfrm>
        </p:spPr>
      </p:pic>
      <p:pic>
        <p:nvPicPr>
          <p:cNvPr id="5" name="Picture 4"/>
          <p:cNvPicPr>
            <a:picLocks noChangeAspect="1"/>
          </p:cNvPicPr>
          <p:nvPr/>
        </p:nvPicPr>
        <p:blipFill>
          <a:blip r:embed="rId4"/>
          <a:stretch>
            <a:fillRect/>
          </a:stretch>
        </p:blipFill>
        <p:spPr>
          <a:xfrm>
            <a:off x="2116444" y="5159124"/>
            <a:ext cx="2809099" cy="1443565"/>
          </a:xfrm>
          <a:prstGeom prst="rect">
            <a:avLst/>
          </a:prstGeom>
        </p:spPr>
      </p:pic>
      <p:sp>
        <p:nvSpPr>
          <p:cNvPr id="6" name="TextBox 5"/>
          <p:cNvSpPr txBox="1"/>
          <p:nvPr/>
        </p:nvSpPr>
        <p:spPr>
          <a:xfrm>
            <a:off x="4925543" y="5402360"/>
            <a:ext cx="1847078" cy="1200329"/>
          </a:xfrm>
          <a:prstGeom prst="rect">
            <a:avLst/>
          </a:prstGeom>
          <a:noFill/>
        </p:spPr>
        <p:txBody>
          <a:bodyPr wrap="square" rtlCol="0">
            <a:spAutoFit/>
          </a:bodyPr>
          <a:lstStyle/>
          <a:p>
            <a:r>
              <a:rPr lang="en-US" dirty="0"/>
              <a:t>Sum of the weights of all the edges of a given node </a:t>
            </a:r>
          </a:p>
        </p:txBody>
      </p:sp>
    </p:spTree>
    <p:extLst>
      <p:ext uri="{BB962C8B-B14F-4D97-AF65-F5344CB8AC3E}">
        <p14:creationId xmlns:p14="http://schemas.microsoft.com/office/powerpoint/2010/main" val="2255948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
            <a:ext cx="8315104" cy="1054433"/>
          </a:xfrm>
        </p:spPr>
        <p:txBody>
          <a:bodyPr/>
          <a:lstStyle/>
          <a:p>
            <a:r>
              <a:rPr lang="en-US" b="1" dirty="0" smtClean="0">
                <a:solidFill>
                  <a:schemeClr val="accent6"/>
                </a:solidFill>
              </a:rPr>
              <a:t>Animal value chain: MERS-CoV</a:t>
            </a:r>
            <a:endParaRPr lang="en-US" b="1" dirty="0">
              <a:solidFill>
                <a:schemeClr val="accent6"/>
              </a:solidFill>
            </a:endParaRPr>
          </a:p>
        </p:txBody>
      </p:sp>
      <p:pic>
        <p:nvPicPr>
          <p:cNvPr id="5" name="Picture 4"/>
          <p:cNvPicPr>
            <a:picLocks noChangeAspect="1"/>
          </p:cNvPicPr>
          <p:nvPr/>
        </p:nvPicPr>
        <p:blipFill rotWithShape="1">
          <a:blip r:embed="rId2"/>
          <a:srcRect l="3278" t="142" r="2646" b="2694"/>
          <a:stretch/>
        </p:blipFill>
        <p:spPr>
          <a:xfrm>
            <a:off x="1017702" y="1066800"/>
            <a:ext cx="7211898" cy="5727709"/>
          </a:xfrm>
          <a:prstGeom prst="rect">
            <a:avLst/>
          </a:prstGeom>
        </p:spPr>
      </p:pic>
    </p:spTree>
    <p:extLst>
      <p:ext uri="{BB962C8B-B14F-4D97-AF65-F5344CB8AC3E}">
        <p14:creationId xmlns:p14="http://schemas.microsoft.com/office/powerpoint/2010/main" val="545125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p:nvPr/>
        </p:nvPicPr>
        <p:blipFill rotWithShape="1">
          <a:blip r:embed="rId2" cstate="print">
            <a:extLst>
              <a:ext uri="{28A0092B-C50C-407E-A947-70E740481C1C}">
                <a14:useLocalDpi xmlns:a14="http://schemas.microsoft.com/office/drawing/2010/main"/>
              </a:ext>
            </a:extLst>
          </a:blip>
          <a:srcRect l="-132" t="31217" r="132" b="28822"/>
          <a:stretch/>
        </p:blipFill>
        <p:spPr bwMode="auto">
          <a:xfrm>
            <a:off x="3733800" y="4572000"/>
            <a:ext cx="5257800" cy="2416434"/>
          </a:xfrm>
          <a:prstGeom prst="rect">
            <a:avLst/>
          </a:prstGeom>
          <a:ln>
            <a:noFill/>
          </a:ln>
          <a:extLst>
            <a:ext uri="{53640926-AAD7-44D8-BBD7-CCE9431645EC}">
              <a14:shadowObscured xmlns:a14="http://schemas.microsoft.com/office/drawing/2010/main"/>
            </a:ext>
          </a:extLst>
        </p:spPr>
      </p:pic>
      <p:sp>
        <p:nvSpPr>
          <p:cNvPr id="4" name="TextBox 3"/>
          <p:cNvSpPr txBox="1"/>
          <p:nvPr/>
        </p:nvSpPr>
        <p:spPr>
          <a:xfrm>
            <a:off x="304800" y="1210270"/>
            <a:ext cx="3335482" cy="1107996"/>
          </a:xfrm>
          <a:prstGeom prst="rect">
            <a:avLst/>
          </a:prstGeom>
          <a:noFill/>
        </p:spPr>
        <p:txBody>
          <a:bodyPr wrap="square" rtlCol="0">
            <a:spAutoFit/>
          </a:bodyPr>
          <a:lstStyle/>
          <a:p>
            <a:r>
              <a:rPr lang="en-US" sz="2200" dirty="0" smtClean="0"/>
              <a:t>Modeled distribution of all potential MERS-like </a:t>
            </a:r>
            <a:r>
              <a:rPr lang="en-US" sz="2200" dirty="0" err="1" smtClean="0"/>
              <a:t>CoV</a:t>
            </a:r>
            <a:r>
              <a:rPr lang="en-US" sz="2200" dirty="0" smtClean="0"/>
              <a:t> bat reservoirs</a:t>
            </a:r>
            <a:endParaRPr lang="en-US" sz="2200" dirty="0"/>
          </a:p>
        </p:txBody>
      </p:sp>
      <p:sp>
        <p:nvSpPr>
          <p:cNvPr id="7" name="TextBox 6"/>
          <p:cNvSpPr txBox="1"/>
          <p:nvPr/>
        </p:nvSpPr>
        <p:spPr>
          <a:xfrm>
            <a:off x="304800" y="3011269"/>
            <a:ext cx="2590800" cy="769441"/>
          </a:xfrm>
          <a:prstGeom prst="rect">
            <a:avLst/>
          </a:prstGeom>
          <a:noFill/>
        </p:spPr>
        <p:txBody>
          <a:bodyPr wrap="square" rtlCol="0">
            <a:spAutoFit/>
          </a:bodyPr>
          <a:lstStyle/>
          <a:p>
            <a:r>
              <a:rPr lang="en-US" sz="2200" dirty="0" smtClean="0"/>
              <a:t>Camel production, 2013</a:t>
            </a:r>
            <a:endParaRPr lang="en-US" sz="2200" dirty="0"/>
          </a:p>
        </p:txBody>
      </p:sp>
      <p:sp>
        <p:nvSpPr>
          <p:cNvPr id="9" name="TextBox 8"/>
          <p:cNvSpPr txBox="1"/>
          <p:nvPr/>
        </p:nvSpPr>
        <p:spPr>
          <a:xfrm>
            <a:off x="304800" y="4840069"/>
            <a:ext cx="2945720" cy="769441"/>
          </a:xfrm>
          <a:prstGeom prst="rect">
            <a:avLst/>
          </a:prstGeom>
          <a:noFill/>
        </p:spPr>
        <p:txBody>
          <a:bodyPr wrap="square" rtlCol="0">
            <a:spAutoFit/>
          </a:bodyPr>
          <a:lstStyle/>
          <a:p>
            <a:r>
              <a:rPr lang="en-US" sz="2200" dirty="0" smtClean="0"/>
              <a:t>Hotspot map, future MERS spillover</a:t>
            </a:r>
            <a:endParaRPr lang="en-US" sz="2200" dirty="0"/>
          </a:p>
        </p:txBody>
      </p:sp>
      <p:sp>
        <p:nvSpPr>
          <p:cNvPr id="10" name="TextBox 9"/>
          <p:cNvSpPr txBox="1"/>
          <p:nvPr/>
        </p:nvSpPr>
        <p:spPr>
          <a:xfrm>
            <a:off x="152400" y="222647"/>
            <a:ext cx="9296400" cy="615553"/>
          </a:xfrm>
          <a:prstGeom prst="rect">
            <a:avLst/>
          </a:prstGeom>
          <a:noFill/>
        </p:spPr>
        <p:txBody>
          <a:bodyPr wrap="square">
            <a:spAutoFit/>
          </a:bodyPr>
          <a:lstStyle/>
          <a:p>
            <a:pPr fontAlgn="auto">
              <a:spcBef>
                <a:spcPts val="0"/>
              </a:spcBef>
              <a:spcAft>
                <a:spcPts val="0"/>
              </a:spcAft>
              <a:defRPr/>
            </a:pPr>
            <a:r>
              <a:rPr lang="en-US" sz="3400" b="1" dirty="0" smtClean="0">
                <a:solidFill>
                  <a:srgbClr val="800000"/>
                </a:solidFill>
                <a:latin typeface="+mj-lt"/>
                <a:cs typeface="Georgia"/>
              </a:rPr>
              <a:t>Origin of MERS-CoV spillover</a:t>
            </a:r>
            <a:endParaRPr lang="en-US" sz="3400" b="1" dirty="0">
              <a:solidFill>
                <a:srgbClr val="800000"/>
              </a:solidFill>
              <a:latin typeface="+mj-lt"/>
              <a:cs typeface="Georgia"/>
            </a:endParaRPr>
          </a:p>
        </p:txBody>
      </p:sp>
      <p:pic>
        <p:nvPicPr>
          <p:cNvPr id="11" name="Picture 10"/>
          <p:cNvPicPr/>
          <p:nvPr/>
        </p:nvPicPr>
        <p:blipFill rotWithShape="1">
          <a:blip r:embed="rId3" cstate="print">
            <a:extLst>
              <a:ext uri="{28A0092B-C50C-407E-A947-70E740481C1C}">
                <a14:useLocalDpi xmlns:a14="http://schemas.microsoft.com/office/drawing/2010/main"/>
              </a:ext>
            </a:extLst>
          </a:blip>
          <a:srcRect t="30555" b="28704"/>
          <a:stretch/>
        </p:blipFill>
        <p:spPr bwMode="auto">
          <a:xfrm>
            <a:off x="3792682" y="990600"/>
            <a:ext cx="4513118" cy="2004353"/>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bwMode="auto">
          <a:xfrm>
            <a:off x="3276600" y="2743200"/>
            <a:ext cx="5485130" cy="2133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17155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229600" cy="1143000"/>
          </a:xfrm>
        </p:spPr>
        <p:txBody>
          <a:bodyPr/>
          <a:lstStyle/>
          <a:p>
            <a:r>
              <a:rPr lang="en-US" dirty="0" smtClean="0"/>
              <a:t>Camel Trade Analysis</a:t>
            </a:r>
            <a:endParaRPr lang="en-US" dirty="0"/>
          </a:p>
        </p:txBody>
      </p:sp>
      <p:pic>
        <p:nvPicPr>
          <p:cNvPr id="3" name="Camel_trade-animation3.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33400" y="1019598"/>
            <a:ext cx="8361311" cy="5838402"/>
          </a:xfrm>
          <a:prstGeom prst="rect">
            <a:avLst/>
          </a:prstGeom>
        </p:spPr>
      </p:pic>
    </p:spTree>
    <p:extLst>
      <p:ext uri="{BB962C8B-B14F-4D97-AF65-F5344CB8AC3E}">
        <p14:creationId xmlns:p14="http://schemas.microsoft.com/office/powerpoint/2010/main" val="2009967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bset2.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4800" y="1008042"/>
            <a:ext cx="6885544" cy="5164158"/>
          </a:xfrm>
          <a:prstGeom prst="rect">
            <a:avLst/>
          </a:prstGeom>
        </p:spPr>
      </p:pic>
      <p:pic>
        <p:nvPicPr>
          <p:cNvPr id="5" name="Picture 4" descr="ffs copy"/>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ackgroundRemoval t="1588" b="99206" l="1532" r="100000"/>
                    </a14:imgEffect>
                  </a14:imgLayer>
                </a14:imgProps>
              </a:ext>
              <a:ext uri="{28A0092B-C50C-407E-A947-70E740481C1C}">
                <a14:useLocalDpi xmlns:a14="http://schemas.microsoft.com/office/drawing/2010/main"/>
              </a:ext>
            </a:extLst>
          </a:blip>
          <a:srcRect t="-2566"/>
          <a:stretch/>
        </p:blipFill>
        <p:spPr bwMode="auto">
          <a:xfrm rot="18073033">
            <a:off x="7092572" y="1061066"/>
            <a:ext cx="1166242" cy="272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62681" y="53197"/>
            <a:ext cx="8766889" cy="1569660"/>
          </a:xfrm>
          <a:prstGeom prst="rect">
            <a:avLst/>
          </a:prstGeom>
        </p:spPr>
        <p:txBody>
          <a:bodyPr wrap="square">
            <a:spAutoFit/>
          </a:bodyPr>
          <a:lstStyle/>
          <a:p>
            <a:r>
              <a:rPr lang="en-US" sz="3200" b="1" dirty="0" smtClean="0">
                <a:solidFill>
                  <a:srgbClr val="800000"/>
                </a:solidFill>
              </a:rPr>
              <a:t>Analytics to refine </a:t>
            </a:r>
            <a:r>
              <a:rPr lang="en-US" sz="3200" b="1" dirty="0" smtClean="0">
                <a:solidFill>
                  <a:srgbClr val="800000"/>
                </a:solidFill>
              </a:rPr>
              <a:t>surveillance - Kevin</a:t>
            </a:r>
            <a:endParaRPr lang="en-US" sz="3200" b="1" dirty="0" smtClean="0">
              <a:solidFill>
                <a:srgbClr val="800000"/>
              </a:solidFill>
            </a:endParaRPr>
          </a:p>
          <a:p>
            <a:endParaRPr lang="en-US" sz="3200" b="1" dirty="0">
              <a:solidFill>
                <a:srgbClr val="800000"/>
              </a:solidFill>
            </a:endParaRPr>
          </a:p>
          <a:p>
            <a:r>
              <a:rPr lang="en-US" sz="3200" b="1" dirty="0" smtClean="0">
                <a:solidFill>
                  <a:srgbClr val="800000"/>
                </a:solidFill>
              </a:rPr>
              <a:t>Global viral discovery curves using P1 data</a:t>
            </a:r>
            <a:endParaRPr lang="en-US" sz="3200" b="1" dirty="0">
              <a:solidFill>
                <a:srgbClr val="800000"/>
              </a:solidFill>
            </a:endParaRPr>
          </a:p>
        </p:txBody>
      </p:sp>
      <p:sp>
        <p:nvSpPr>
          <p:cNvPr id="7" name="TextBox 6"/>
          <p:cNvSpPr txBox="1"/>
          <p:nvPr/>
        </p:nvSpPr>
        <p:spPr>
          <a:xfrm>
            <a:off x="5791200" y="6400800"/>
            <a:ext cx="3068819" cy="307777"/>
          </a:xfrm>
          <a:prstGeom prst="rect">
            <a:avLst/>
          </a:prstGeom>
          <a:noFill/>
        </p:spPr>
        <p:txBody>
          <a:bodyPr wrap="none" rtlCol="0">
            <a:spAutoFit/>
          </a:bodyPr>
          <a:lstStyle/>
          <a:p>
            <a:r>
              <a:rPr lang="en-US" sz="1400" dirty="0" smtClean="0"/>
              <a:t> Data from Anthony et al. 2013</a:t>
            </a:r>
            <a:r>
              <a:rPr lang="en-US" sz="1400" dirty="0"/>
              <a:t> </a:t>
            </a:r>
            <a:r>
              <a:rPr lang="en-US" sz="1400" dirty="0" err="1" smtClean="0"/>
              <a:t>mBio</a:t>
            </a:r>
            <a:endParaRPr lang="en-US" sz="1400" dirty="0"/>
          </a:p>
        </p:txBody>
      </p:sp>
      <p:pic>
        <p:nvPicPr>
          <p:cNvPr id="4" name="Picture 3"/>
          <p:cNvPicPr>
            <a:picLocks noChangeAspect="1"/>
          </p:cNvPicPr>
          <p:nvPr/>
        </p:nvPicPr>
        <p:blipFill>
          <a:blip r:embed="rId6"/>
          <a:stretch>
            <a:fillRect/>
          </a:stretch>
        </p:blipFill>
        <p:spPr>
          <a:xfrm>
            <a:off x="6643570" y="3962400"/>
            <a:ext cx="2286000" cy="2286000"/>
          </a:xfrm>
          <a:prstGeom prst="rect">
            <a:avLst/>
          </a:prstGeom>
        </p:spPr>
      </p:pic>
    </p:spTree>
    <p:extLst>
      <p:ext uri="{BB962C8B-B14F-4D97-AF65-F5344CB8AC3E}">
        <p14:creationId xmlns:p14="http://schemas.microsoft.com/office/powerpoint/2010/main" val="1224064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nodeType="clickEffect">
                                  <p:stCondLst>
                                    <p:cond delay="0"/>
                                  </p:stCondLst>
                                  <p:childTnLst>
                                    <p:anim calcmode="lin" valueType="num">
                                      <p:cBhvr>
                                        <p:cTn id="6" dur="1000"/>
                                        <p:tgtEl>
                                          <p:spTgt spid="5"/>
                                        </p:tgtEl>
                                        <p:attrNameLst>
                                          <p:attrName>ppt_w</p:attrName>
                                        </p:attrNameLst>
                                      </p:cBhvr>
                                      <p:tavLst>
                                        <p:tav tm="0">
                                          <p:val>
                                            <p:strVal val="ppt_w"/>
                                          </p:val>
                                        </p:tav>
                                        <p:tav tm="100000">
                                          <p:val>
                                            <p:fltVal val="0"/>
                                          </p:val>
                                        </p:tav>
                                      </p:tavLst>
                                    </p:anim>
                                    <p:anim calcmode="lin" valueType="num">
                                      <p:cBhvr>
                                        <p:cTn id="7" dur="1000"/>
                                        <p:tgtEl>
                                          <p:spTgt spid="5"/>
                                        </p:tgtEl>
                                        <p:attrNameLst>
                                          <p:attrName>ppt_h</p:attrName>
                                        </p:attrNameLst>
                                      </p:cBhvr>
                                      <p:tavLst>
                                        <p:tav tm="0">
                                          <p:val>
                                            <p:strVal val="ppt_h"/>
                                          </p:val>
                                        </p:tav>
                                        <p:tav tm="100000">
                                          <p:val>
                                            <p:fltVal val="0"/>
                                          </p:val>
                                        </p:tav>
                                      </p:tavLst>
                                    </p:anim>
                                    <p:anim calcmode="lin" valueType="num">
                                      <p:cBhvr>
                                        <p:cTn id="8" dur="1000"/>
                                        <p:tgtEl>
                                          <p:spTgt spid="5"/>
                                        </p:tgtEl>
                                        <p:attrNameLst>
                                          <p:attrName>style.rotation</p:attrName>
                                        </p:attrNameLst>
                                      </p:cBhvr>
                                      <p:tavLst>
                                        <p:tav tm="0">
                                          <p:val>
                                            <p:fltVal val="0"/>
                                          </p:val>
                                        </p:tav>
                                        <p:tav tm="100000">
                                          <p:val>
                                            <p:fltVal val="90"/>
                                          </p:val>
                                        </p:tav>
                                      </p:tavLst>
                                    </p:anim>
                                    <p:animEffect transition="out" filter="fade">
                                      <p:cBhvr>
                                        <p:cTn id="9" dur="1000"/>
                                        <p:tgtEl>
                                          <p:spTgt spid="5"/>
                                        </p:tgtEl>
                                      </p:cBhvr>
                                    </p:animEffect>
                                    <p:set>
                                      <p:cBhvr>
                                        <p:cTn id="10" dur="1" fill="hold">
                                          <p:stCondLst>
                                            <p:cond delay="999"/>
                                          </p:stCondLst>
                                        </p:cTn>
                                        <p:tgtEl>
                                          <p:spTgt spid="5"/>
                                        </p:tgtEl>
                                        <p:attrNameLst>
                                          <p:attrName>style.visibility</p:attrName>
                                        </p:attrNameLst>
                                      </p:cBhvr>
                                      <p:to>
                                        <p:strVal val="hidden"/>
                                      </p:to>
                                    </p:set>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878" y="1127907"/>
            <a:ext cx="7553325" cy="56689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0" y="100280"/>
            <a:ext cx="9144000" cy="661720"/>
          </a:xfrm>
          <a:prstGeom prst="rect">
            <a:avLst/>
          </a:prstGeom>
          <a:noFill/>
        </p:spPr>
        <p:txBody>
          <a:bodyPr wrap="square" rtlCol="0">
            <a:spAutoFit/>
          </a:bodyPr>
          <a:lstStyle/>
          <a:p>
            <a:pPr algn="ctr"/>
            <a:r>
              <a:rPr lang="en-US" sz="3700" b="1" dirty="0" err="1" smtClean="0">
                <a:solidFill>
                  <a:srgbClr val="800000"/>
                </a:solidFill>
                <a:latin typeface="+mj-lt"/>
              </a:rPr>
              <a:t>Epizones</a:t>
            </a:r>
            <a:r>
              <a:rPr lang="en-US" sz="3700" b="1" dirty="0" smtClean="0">
                <a:solidFill>
                  <a:srgbClr val="800000"/>
                </a:solidFill>
                <a:latin typeface="+mj-lt"/>
              </a:rPr>
              <a:t> &amp; Pathways for Emergence</a:t>
            </a:r>
          </a:p>
        </p:txBody>
      </p:sp>
      <p:sp>
        <p:nvSpPr>
          <p:cNvPr id="7" name="TextBox 6"/>
          <p:cNvSpPr txBox="1"/>
          <p:nvPr/>
        </p:nvSpPr>
        <p:spPr>
          <a:xfrm>
            <a:off x="7239000" y="3657600"/>
            <a:ext cx="1185203" cy="646331"/>
          </a:xfrm>
          <a:prstGeom prst="rect">
            <a:avLst/>
          </a:prstGeom>
          <a:noFill/>
        </p:spPr>
        <p:txBody>
          <a:bodyPr wrap="none" rtlCol="0">
            <a:spAutoFit/>
          </a:bodyPr>
          <a:lstStyle/>
          <a:p>
            <a:r>
              <a:rPr lang="en-US" dirty="0" err="1" smtClean="0">
                <a:solidFill>
                  <a:schemeClr val="bg2">
                    <a:lumMod val="75000"/>
                  </a:schemeClr>
                </a:solidFill>
              </a:rPr>
              <a:t>Fauxvirus</a:t>
            </a:r>
            <a:endParaRPr lang="en-US" dirty="0" smtClean="0">
              <a:solidFill>
                <a:schemeClr val="bg2">
                  <a:lumMod val="75000"/>
                </a:schemeClr>
              </a:solidFill>
            </a:endParaRPr>
          </a:p>
          <a:p>
            <a:r>
              <a:rPr lang="en-US" dirty="0" err="1" smtClean="0">
                <a:solidFill>
                  <a:schemeClr val="bg2">
                    <a:lumMod val="75000"/>
                  </a:schemeClr>
                </a:solidFill>
              </a:rPr>
              <a:t>Epizone</a:t>
            </a:r>
            <a:endParaRPr lang="en-US" dirty="0">
              <a:solidFill>
                <a:schemeClr val="bg2">
                  <a:lumMod val="75000"/>
                </a:schemeClr>
              </a:solidFill>
            </a:endParaRPr>
          </a:p>
        </p:txBody>
      </p:sp>
      <p:sp>
        <p:nvSpPr>
          <p:cNvPr id="8" name="TextBox 7"/>
          <p:cNvSpPr txBox="1"/>
          <p:nvPr/>
        </p:nvSpPr>
        <p:spPr>
          <a:xfrm>
            <a:off x="1164916" y="3654623"/>
            <a:ext cx="1502084" cy="307777"/>
          </a:xfrm>
          <a:prstGeom prst="rect">
            <a:avLst/>
          </a:prstGeom>
          <a:noFill/>
        </p:spPr>
        <p:txBody>
          <a:bodyPr wrap="none" rtlCol="0">
            <a:spAutoFit/>
          </a:bodyPr>
          <a:lstStyle/>
          <a:p>
            <a:r>
              <a:rPr lang="en-US" sz="1400" dirty="0" smtClean="0"/>
              <a:t>Sampling Area 1</a:t>
            </a:r>
            <a:endParaRPr lang="en-US" sz="1400" dirty="0"/>
          </a:p>
        </p:txBody>
      </p:sp>
      <p:sp>
        <p:nvSpPr>
          <p:cNvPr id="9" name="TextBox 8"/>
          <p:cNvSpPr txBox="1"/>
          <p:nvPr/>
        </p:nvSpPr>
        <p:spPr>
          <a:xfrm>
            <a:off x="6248400" y="1447800"/>
            <a:ext cx="1502084" cy="307777"/>
          </a:xfrm>
          <a:prstGeom prst="rect">
            <a:avLst/>
          </a:prstGeom>
          <a:noFill/>
        </p:spPr>
        <p:txBody>
          <a:bodyPr wrap="none" rtlCol="0">
            <a:spAutoFit/>
          </a:bodyPr>
          <a:lstStyle/>
          <a:p>
            <a:r>
              <a:rPr lang="en-US" sz="1400" dirty="0" smtClean="0"/>
              <a:t>Sampling Area 2</a:t>
            </a:r>
            <a:endParaRPr lang="en-US" sz="1400" dirty="0"/>
          </a:p>
        </p:txBody>
      </p:sp>
      <p:sp>
        <p:nvSpPr>
          <p:cNvPr id="10" name="TextBox 9"/>
          <p:cNvSpPr txBox="1"/>
          <p:nvPr/>
        </p:nvSpPr>
        <p:spPr>
          <a:xfrm>
            <a:off x="2917516" y="5715000"/>
            <a:ext cx="1502084" cy="307777"/>
          </a:xfrm>
          <a:prstGeom prst="rect">
            <a:avLst/>
          </a:prstGeom>
          <a:noFill/>
        </p:spPr>
        <p:txBody>
          <a:bodyPr wrap="none" rtlCol="0">
            <a:spAutoFit/>
          </a:bodyPr>
          <a:lstStyle/>
          <a:p>
            <a:r>
              <a:rPr lang="en-US" sz="1400" dirty="0" smtClean="0"/>
              <a:t>Sampling Area 3</a:t>
            </a:r>
            <a:endParaRPr lang="en-US" sz="1400" dirty="0"/>
          </a:p>
        </p:txBody>
      </p:sp>
    </p:spTree>
    <p:extLst>
      <p:ext uri="{BB962C8B-B14F-4D97-AF65-F5344CB8AC3E}">
        <p14:creationId xmlns:p14="http://schemas.microsoft.com/office/powerpoint/2010/main" val="2045694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4800" y="1143000"/>
            <a:ext cx="7467600" cy="5608949"/>
          </a:xfrm>
          <a:prstGeom prst="rect">
            <a:avLst/>
          </a:prstGeom>
        </p:spPr>
      </p:pic>
      <p:sp>
        <p:nvSpPr>
          <p:cNvPr id="5" name="TextBox 4"/>
          <p:cNvSpPr txBox="1"/>
          <p:nvPr/>
        </p:nvSpPr>
        <p:spPr>
          <a:xfrm>
            <a:off x="76200" y="192613"/>
            <a:ext cx="9296400" cy="584776"/>
          </a:xfrm>
          <a:prstGeom prst="rect">
            <a:avLst/>
          </a:prstGeom>
          <a:noFill/>
        </p:spPr>
        <p:txBody>
          <a:bodyPr wrap="square">
            <a:spAutoFit/>
          </a:bodyPr>
          <a:lstStyle/>
          <a:p>
            <a:pPr algn="ctr" fontAlgn="auto">
              <a:spcBef>
                <a:spcPts val="0"/>
              </a:spcBef>
              <a:spcAft>
                <a:spcPts val="0"/>
              </a:spcAft>
              <a:defRPr/>
            </a:pPr>
            <a:r>
              <a:rPr lang="en-US" sz="3200" b="1" dirty="0" err="1" smtClean="0">
                <a:solidFill>
                  <a:srgbClr val="800000"/>
                </a:solidFill>
                <a:latin typeface="+mj-lt"/>
                <a:cs typeface="Georgia"/>
              </a:rPr>
              <a:t>Epizones</a:t>
            </a:r>
            <a:r>
              <a:rPr lang="en-US" sz="3200" b="1" dirty="0" smtClean="0">
                <a:solidFill>
                  <a:srgbClr val="800000"/>
                </a:solidFill>
                <a:latin typeface="+mj-lt"/>
                <a:cs typeface="Georgia"/>
              </a:rPr>
              <a:t>: Integrating Viral Evolution Data </a:t>
            </a:r>
            <a:endParaRPr lang="en-US" sz="3200" b="1" dirty="0">
              <a:solidFill>
                <a:srgbClr val="800000"/>
              </a:solidFill>
              <a:latin typeface="+mj-lt"/>
              <a:cs typeface="Georgia"/>
            </a:endParaRPr>
          </a:p>
        </p:txBody>
      </p:sp>
      <p:sp>
        <p:nvSpPr>
          <p:cNvPr id="6" name="TextBox 5"/>
          <p:cNvSpPr txBox="1"/>
          <p:nvPr/>
        </p:nvSpPr>
        <p:spPr>
          <a:xfrm>
            <a:off x="7754672" y="6248400"/>
            <a:ext cx="1465528" cy="523220"/>
          </a:xfrm>
          <a:prstGeom prst="rect">
            <a:avLst/>
          </a:prstGeom>
          <a:noFill/>
        </p:spPr>
        <p:txBody>
          <a:bodyPr wrap="none" rtlCol="0">
            <a:spAutoFit/>
          </a:bodyPr>
          <a:lstStyle/>
          <a:p>
            <a:r>
              <a:rPr lang="en-US" sz="1400" dirty="0" err="1" smtClean="0"/>
              <a:t>Tian</a:t>
            </a:r>
            <a:r>
              <a:rPr lang="en-US" sz="1400" dirty="0" smtClean="0"/>
              <a:t> et al. 2015, </a:t>
            </a:r>
          </a:p>
          <a:p>
            <a:r>
              <a:rPr lang="en-US" sz="1400" dirty="0" smtClean="0"/>
              <a:t>PNAS</a:t>
            </a:r>
            <a:endParaRPr lang="en-US" sz="1400" dirty="0"/>
          </a:p>
        </p:txBody>
      </p:sp>
    </p:spTree>
    <p:extLst>
      <p:ext uri="{BB962C8B-B14F-4D97-AF65-F5344CB8AC3E}">
        <p14:creationId xmlns:p14="http://schemas.microsoft.com/office/powerpoint/2010/main" val="2100628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p:cNvSpPr>
            <a:spLocks noGrp="1"/>
          </p:cNvSpPr>
          <p:nvPr>
            <p:ph type="title"/>
          </p:nvPr>
        </p:nvSpPr>
        <p:spPr>
          <a:xfrm>
            <a:off x="357188" y="1220402"/>
            <a:ext cx="8679150" cy="622552"/>
          </a:xfrm>
          <a:prstGeom prst="rect">
            <a:avLst/>
          </a:prstGeom>
        </p:spPr>
        <p:txBody>
          <a:bodyPr/>
          <a:lstStyle/>
          <a:p>
            <a:pPr lvl="0">
              <a:defRPr sz="1800">
                <a:solidFill>
                  <a:srgbClr val="000000"/>
                </a:solidFill>
              </a:defRPr>
            </a:pPr>
            <a:r>
              <a:rPr sz="2800" i="1" dirty="0">
                <a:solidFill>
                  <a:srgbClr val="933326"/>
                </a:solidFill>
                <a:latin typeface="+mj-lt"/>
              </a:rPr>
              <a:t>Human </a:t>
            </a:r>
            <a:r>
              <a:rPr lang="en-US" sz="2800" i="1" dirty="0" smtClean="0">
                <a:solidFill>
                  <a:srgbClr val="933326"/>
                </a:solidFill>
                <a:latin typeface="+mj-lt"/>
              </a:rPr>
              <a:t>a</a:t>
            </a:r>
            <a:r>
              <a:rPr sz="2800" i="1" dirty="0" smtClean="0">
                <a:solidFill>
                  <a:srgbClr val="933326"/>
                </a:solidFill>
                <a:latin typeface="+mj-lt"/>
              </a:rPr>
              <a:t>ctivities </a:t>
            </a:r>
            <a:r>
              <a:rPr lang="en-US" sz="2800" i="1" dirty="0">
                <a:solidFill>
                  <a:srgbClr val="933326"/>
                </a:solidFill>
                <a:latin typeface="+mj-lt"/>
              </a:rPr>
              <a:t>i</a:t>
            </a:r>
            <a:r>
              <a:rPr sz="2800" i="1" dirty="0" smtClean="0">
                <a:solidFill>
                  <a:srgbClr val="933326"/>
                </a:solidFill>
                <a:latin typeface="+mj-lt"/>
              </a:rPr>
              <a:t>mplicated </a:t>
            </a:r>
            <a:r>
              <a:rPr sz="2800" i="1" dirty="0">
                <a:solidFill>
                  <a:srgbClr val="933326"/>
                </a:solidFill>
                <a:latin typeface="+mj-lt"/>
              </a:rPr>
              <a:t>in </a:t>
            </a:r>
            <a:r>
              <a:rPr lang="en-US" sz="2800" i="1" dirty="0" smtClean="0">
                <a:solidFill>
                  <a:srgbClr val="933326"/>
                </a:solidFill>
                <a:latin typeface="+mj-lt"/>
              </a:rPr>
              <a:t>past s</a:t>
            </a:r>
            <a:r>
              <a:rPr sz="2800" i="1" dirty="0" smtClean="0">
                <a:solidFill>
                  <a:srgbClr val="933326"/>
                </a:solidFill>
                <a:latin typeface="+mj-lt"/>
              </a:rPr>
              <a:t>pillover</a:t>
            </a:r>
            <a:r>
              <a:rPr lang="en-US" sz="2800" i="1" dirty="0" smtClean="0">
                <a:solidFill>
                  <a:srgbClr val="933326"/>
                </a:solidFill>
                <a:latin typeface="+mj-lt"/>
              </a:rPr>
              <a:t> events</a:t>
            </a:r>
            <a:endParaRPr sz="2800" i="1" dirty="0">
              <a:solidFill>
                <a:srgbClr val="933326"/>
              </a:solidFill>
              <a:latin typeface="+mj-lt"/>
            </a:endParaRPr>
          </a:p>
        </p:txBody>
      </p:sp>
      <p:sp>
        <p:nvSpPr>
          <p:cNvPr id="130" name="Shape 130"/>
          <p:cNvSpPr>
            <a:spLocks noGrp="1"/>
          </p:cNvSpPr>
          <p:nvPr>
            <p:ph type="body" idx="1"/>
          </p:nvPr>
        </p:nvSpPr>
        <p:spPr>
          <a:xfrm>
            <a:off x="380651" y="1678914"/>
            <a:ext cx="8429625" cy="4595551"/>
          </a:xfrm>
          <a:prstGeom prst="rect">
            <a:avLst/>
          </a:prstGeom>
        </p:spPr>
        <p:txBody>
          <a:bodyPr/>
          <a:lstStyle/>
          <a:p>
            <a:pPr marL="0" indent="0" defTabSz="289987">
              <a:spcBef>
                <a:spcPts val="0"/>
              </a:spcBef>
              <a:buSzTx/>
              <a:buNone/>
              <a:defRPr sz="1800">
                <a:solidFill>
                  <a:srgbClr val="000000"/>
                </a:solidFill>
              </a:defRPr>
            </a:pPr>
            <a:endParaRPr lang="en-US" sz="2200" dirty="0" smtClean="0">
              <a:solidFill>
                <a:srgbClr val="941100"/>
              </a:solidFill>
              <a:cs typeface="Palatino"/>
            </a:endParaRPr>
          </a:p>
          <a:p>
            <a:pPr marL="0" indent="0" defTabSz="289987">
              <a:spcBef>
                <a:spcPts val="0"/>
              </a:spcBef>
              <a:buSzTx/>
              <a:buNone/>
              <a:defRPr sz="1800">
                <a:solidFill>
                  <a:srgbClr val="000000"/>
                </a:solidFill>
              </a:defRPr>
            </a:pPr>
            <a:r>
              <a:rPr sz="2200" dirty="0" smtClean="0">
                <a:solidFill>
                  <a:srgbClr val="941100"/>
                </a:solidFill>
                <a:cs typeface="Palatino"/>
              </a:rPr>
              <a:t>Top </a:t>
            </a:r>
            <a:r>
              <a:rPr sz="2200" dirty="0">
                <a:solidFill>
                  <a:srgbClr val="941100"/>
                </a:solidFill>
                <a:cs typeface="Palatino"/>
              </a:rPr>
              <a:t>ranking disease transmission interfaces involving direct and indirect contact with </a:t>
            </a:r>
            <a:r>
              <a:rPr sz="2200" b="1" dirty="0">
                <a:solidFill>
                  <a:srgbClr val="941100"/>
                </a:solidFill>
                <a:cs typeface="Palatino"/>
              </a:rPr>
              <a:t>wildlife</a:t>
            </a:r>
            <a:endParaRPr sz="1200" dirty="0">
              <a:cs typeface="Palatino"/>
            </a:endParaRPr>
          </a:p>
          <a:p>
            <a:pPr marL="0" indent="0" defTabSz="289987">
              <a:spcBef>
                <a:spcPts val="0"/>
              </a:spcBef>
              <a:buSzTx/>
              <a:buNone/>
              <a:defRPr sz="1800">
                <a:solidFill>
                  <a:srgbClr val="000000"/>
                </a:solidFill>
              </a:defRPr>
            </a:pPr>
            <a:endParaRPr sz="1800" i="1" dirty="0">
              <a:solidFill>
                <a:srgbClr val="941100"/>
              </a:solidFill>
              <a:cs typeface="Palatino"/>
            </a:endParaRPr>
          </a:p>
          <a:p>
            <a:pPr marL="373471" indent="-373471" defTabSz="289987">
              <a:spcBef>
                <a:spcPts val="0"/>
              </a:spcBef>
              <a:buClr>
                <a:srgbClr val="424242"/>
              </a:buClr>
              <a:buSzPct val="75000"/>
              <a:defRPr sz="1800">
                <a:solidFill>
                  <a:srgbClr val="000000"/>
                </a:solidFill>
              </a:defRPr>
            </a:pPr>
            <a:r>
              <a:rPr sz="2000" b="1" dirty="0">
                <a:solidFill>
                  <a:srgbClr val="424242"/>
                </a:solidFill>
                <a:cs typeface="Palatino"/>
              </a:rPr>
              <a:t>Wild animal contact in and around human dwellings</a:t>
            </a:r>
            <a:endParaRPr sz="2000" dirty="0">
              <a:solidFill>
                <a:srgbClr val="424242"/>
              </a:solidFill>
              <a:cs typeface="Palatino"/>
            </a:endParaRPr>
          </a:p>
          <a:p>
            <a:pPr marL="451773" indent="-306780" defTabSz="289987">
              <a:spcBef>
                <a:spcPts val="0"/>
              </a:spcBef>
              <a:buClr>
                <a:srgbClr val="424242"/>
              </a:buClr>
              <a:buSzPct val="75000"/>
              <a:defRPr sz="1800">
                <a:solidFill>
                  <a:srgbClr val="000000"/>
                </a:solidFill>
              </a:defRPr>
            </a:pPr>
            <a:r>
              <a:rPr sz="1600" dirty="0">
                <a:solidFill>
                  <a:srgbClr val="424242"/>
                </a:solidFill>
                <a:cs typeface="Palatino"/>
              </a:rPr>
              <a:t>18% viruses by direct contact, 17% by indirect contact, esp </a:t>
            </a:r>
            <a:r>
              <a:rPr sz="1600" b="1" dirty="0">
                <a:solidFill>
                  <a:srgbClr val="424242"/>
                </a:solidFill>
                <a:cs typeface="Palatino"/>
              </a:rPr>
              <a:t>rodents</a:t>
            </a:r>
            <a:endParaRPr sz="1600" dirty="0">
              <a:solidFill>
                <a:srgbClr val="424242"/>
              </a:solidFill>
              <a:cs typeface="Palatino"/>
            </a:endParaRPr>
          </a:p>
          <a:p>
            <a:pPr marL="373471" indent="-373471" defTabSz="289987">
              <a:spcBef>
                <a:spcPts val="0"/>
              </a:spcBef>
              <a:buClr>
                <a:srgbClr val="424242"/>
              </a:buClr>
              <a:buSzPct val="75000"/>
              <a:defRPr sz="1800">
                <a:solidFill>
                  <a:srgbClr val="000000"/>
                </a:solidFill>
              </a:defRPr>
            </a:pPr>
            <a:r>
              <a:rPr sz="2000" b="1" dirty="0">
                <a:solidFill>
                  <a:srgbClr val="424242"/>
                </a:solidFill>
                <a:cs typeface="Palatino"/>
              </a:rPr>
              <a:t>Hunted</a:t>
            </a:r>
            <a:r>
              <a:rPr sz="2000" dirty="0">
                <a:solidFill>
                  <a:srgbClr val="424242"/>
                </a:solidFill>
                <a:cs typeface="Palatino"/>
              </a:rPr>
              <a:t> and consumed wild animals </a:t>
            </a:r>
            <a:endParaRPr sz="1400" dirty="0">
              <a:cs typeface="Palatino"/>
            </a:endParaRPr>
          </a:p>
          <a:p>
            <a:pPr marL="451773" indent="-306780" defTabSz="289987">
              <a:spcBef>
                <a:spcPts val="0"/>
              </a:spcBef>
              <a:buClr>
                <a:srgbClr val="424242"/>
              </a:buClr>
              <a:buSzPct val="75000"/>
              <a:defRPr sz="1800">
                <a:solidFill>
                  <a:srgbClr val="000000"/>
                </a:solidFill>
              </a:defRPr>
            </a:pPr>
            <a:r>
              <a:rPr sz="1600" dirty="0">
                <a:solidFill>
                  <a:srgbClr val="424242"/>
                </a:solidFill>
                <a:cs typeface="Palatino"/>
              </a:rPr>
              <a:t>10% viruses by direct contact, esp </a:t>
            </a:r>
            <a:r>
              <a:rPr sz="1600" b="1" dirty="0">
                <a:solidFill>
                  <a:srgbClr val="424242"/>
                </a:solidFill>
                <a:cs typeface="Palatino"/>
              </a:rPr>
              <a:t>primates</a:t>
            </a:r>
            <a:endParaRPr sz="1600" dirty="0">
              <a:solidFill>
                <a:srgbClr val="424242"/>
              </a:solidFill>
              <a:cs typeface="Palatino"/>
            </a:endParaRPr>
          </a:p>
          <a:p>
            <a:pPr marL="373471" indent="-373471" defTabSz="289987">
              <a:spcBef>
                <a:spcPts val="0"/>
              </a:spcBef>
              <a:buClr>
                <a:srgbClr val="424242"/>
              </a:buClr>
              <a:buSzPct val="75000"/>
              <a:defRPr sz="1800">
                <a:solidFill>
                  <a:srgbClr val="000000"/>
                </a:solidFill>
              </a:defRPr>
            </a:pPr>
            <a:r>
              <a:rPr sz="2000" b="1" dirty="0" smtClean="0">
                <a:solidFill>
                  <a:srgbClr val="424242"/>
                </a:solidFill>
                <a:cs typeface="Palatino"/>
              </a:rPr>
              <a:t>Workers </a:t>
            </a:r>
            <a:r>
              <a:rPr sz="2000" b="1" dirty="0">
                <a:solidFill>
                  <a:srgbClr val="424242"/>
                </a:solidFill>
                <a:cs typeface="Palatino"/>
              </a:rPr>
              <a:t>in agricultural settings</a:t>
            </a:r>
            <a:endParaRPr sz="2000" dirty="0">
              <a:solidFill>
                <a:srgbClr val="424242"/>
              </a:solidFill>
              <a:cs typeface="Palatino"/>
            </a:endParaRPr>
          </a:p>
          <a:p>
            <a:pPr marL="451773" indent="-306780" defTabSz="289987">
              <a:spcBef>
                <a:spcPts val="0"/>
              </a:spcBef>
              <a:buClr>
                <a:srgbClr val="424242"/>
              </a:buClr>
              <a:buSzPct val="75000"/>
              <a:defRPr sz="1800">
                <a:solidFill>
                  <a:srgbClr val="000000"/>
                </a:solidFill>
              </a:defRPr>
            </a:pPr>
            <a:r>
              <a:rPr sz="1600" dirty="0">
                <a:solidFill>
                  <a:srgbClr val="424242"/>
                </a:solidFill>
                <a:cs typeface="Palatino"/>
              </a:rPr>
              <a:t>9% viruses by direct contact, 14% by indirect contact, esp </a:t>
            </a:r>
            <a:r>
              <a:rPr sz="1600" b="1" dirty="0">
                <a:solidFill>
                  <a:srgbClr val="424242"/>
                </a:solidFill>
                <a:cs typeface="Palatino"/>
              </a:rPr>
              <a:t>rodents</a:t>
            </a:r>
            <a:endParaRPr sz="1600" dirty="0">
              <a:solidFill>
                <a:srgbClr val="424242"/>
              </a:solidFill>
              <a:cs typeface="Palatino"/>
            </a:endParaRPr>
          </a:p>
          <a:p>
            <a:pPr marL="373471" indent="-373471" defTabSz="289987">
              <a:spcBef>
                <a:spcPts val="0"/>
              </a:spcBef>
              <a:buClr>
                <a:srgbClr val="424242"/>
              </a:buClr>
              <a:buSzPct val="75000"/>
              <a:defRPr sz="1800">
                <a:solidFill>
                  <a:srgbClr val="000000"/>
                </a:solidFill>
              </a:defRPr>
            </a:pPr>
            <a:r>
              <a:rPr sz="2000" dirty="0">
                <a:solidFill>
                  <a:srgbClr val="424242"/>
                </a:solidFill>
                <a:cs typeface="Palatino"/>
              </a:rPr>
              <a:t>Direct contact with wild animals kept as pets (6%), zoos and sanctuaries (6%), veterinarians (8%), in wildlife trade (5%), in wildlife markets (5%), as ecotourists (5%)</a:t>
            </a:r>
          </a:p>
          <a:p>
            <a:pPr marL="373471" indent="-373471" defTabSz="289987">
              <a:spcBef>
                <a:spcPts val="0"/>
              </a:spcBef>
              <a:buClr>
                <a:srgbClr val="424242"/>
              </a:buClr>
              <a:buSzPct val="75000"/>
              <a:defRPr sz="1800">
                <a:solidFill>
                  <a:srgbClr val="000000"/>
                </a:solidFill>
              </a:defRPr>
            </a:pPr>
            <a:r>
              <a:rPr sz="2000" b="1" dirty="0">
                <a:solidFill>
                  <a:srgbClr val="424242"/>
                </a:solidFill>
                <a:cs typeface="Palatino"/>
              </a:rPr>
              <a:t>40% of viruses transmitted by vector</a:t>
            </a:r>
          </a:p>
        </p:txBody>
      </p:sp>
      <p:sp>
        <p:nvSpPr>
          <p:cNvPr id="5" name="Title 3"/>
          <p:cNvSpPr txBox="1">
            <a:spLocks/>
          </p:cNvSpPr>
          <p:nvPr/>
        </p:nvSpPr>
        <p:spPr>
          <a:xfrm>
            <a:off x="293912" y="18213"/>
            <a:ext cx="8340247" cy="725644"/>
          </a:xfrm>
          <a:prstGeom prst="rect">
            <a:avLst/>
          </a:prstGeom>
        </p:spPr>
        <p:txBody>
          <a:bodyPr lIns="64291" tIns="32146" rIns="64291" bIns="32146"/>
          <a:lstStyle>
            <a:lvl1pPr algn="l" rtl="0" eaLnBrk="1" fontAlgn="base" hangingPunct="1">
              <a:spcBef>
                <a:spcPct val="0"/>
              </a:spcBef>
              <a:spcAft>
                <a:spcPct val="0"/>
              </a:spcAft>
              <a:defRPr sz="4000" b="1">
                <a:solidFill>
                  <a:srgbClr val="A12120"/>
                </a:solidFill>
                <a:latin typeface="+mj-lt"/>
                <a:ea typeface="Cambria"/>
                <a:cs typeface="Cambria"/>
                <a:sym typeface="Cambria"/>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dirty="0" smtClean="0"/>
              <a:t>High-risk interfaces </a:t>
            </a:r>
            <a:r>
              <a:rPr lang="en-US" dirty="0" smtClean="0"/>
              <a:t>update - CKJ</a:t>
            </a:r>
            <a:endParaRPr lang="en-US" dirty="0"/>
          </a:p>
        </p:txBody>
      </p:sp>
    </p:spTree>
    <p:extLst>
      <p:ext uri="{BB962C8B-B14F-4D97-AF65-F5344CB8AC3E}">
        <p14:creationId xmlns:p14="http://schemas.microsoft.com/office/powerpoint/2010/main" val="2222358303"/>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5" name="Picture 4" descr="Macintosh HD:Users:toph:Dropbox (EHA):repositories:hotspots2:inst:out:bsm:bsm_partial_dependence_2pgr.png"/>
          <p:cNvPicPr/>
          <p:nvPr/>
        </p:nvPicPr>
        <p:blipFill>
          <a:blip r:embed="rId2">
            <a:extLst>
              <a:ext uri="{28A0092B-C50C-407E-A947-70E740481C1C}">
                <a14:useLocalDpi xmlns:a14="http://schemas.microsoft.com/office/drawing/2010/main"/>
              </a:ext>
            </a:extLst>
          </a:blip>
          <a:srcRect/>
          <a:stretch>
            <a:fillRect/>
          </a:stretch>
        </p:blipFill>
        <p:spPr bwMode="auto">
          <a:xfrm>
            <a:off x="304800" y="974725"/>
            <a:ext cx="8534400" cy="5867400"/>
          </a:xfrm>
          <a:prstGeom prst="rect">
            <a:avLst/>
          </a:prstGeom>
          <a:noFill/>
          <a:ln>
            <a:noFill/>
          </a:ln>
        </p:spPr>
      </p:pic>
      <p:sp>
        <p:nvSpPr>
          <p:cNvPr id="4" name="Title 1"/>
          <p:cNvSpPr txBox="1">
            <a:spLocks/>
          </p:cNvSpPr>
          <p:nvPr/>
        </p:nvSpPr>
        <p:spPr>
          <a:xfrm>
            <a:off x="228600" y="228600"/>
            <a:ext cx="8636000" cy="567710"/>
          </a:xfrm>
          <a:prstGeom prst="rect">
            <a:avLst/>
          </a:prstGeom>
          <a:solidFill>
            <a:srgbClr val="FFFFFF"/>
          </a:solidFill>
        </p:spPr>
        <p:txBody>
          <a:bodyPr>
            <a:normAutofit fontScale="62500" lnSpcReduction="20000"/>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3600" dirty="0" smtClean="0">
                <a:solidFill>
                  <a:srgbClr val="800000"/>
                </a:solidFill>
                <a:latin typeface="Arial" charset="0"/>
                <a:ea typeface="ＭＳ Ｐゴシック" charset="0"/>
                <a:cs typeface="ＭＳ Ｐゴシック" charset="0"/>
              </a:rPr>
              <a:t>Land Conversion: Hotspots II – influence of each variable </a:t>
            </a:r>
            <a:endParaRPr lang="en-US" sz="3600" dirty="0">
              <a:solidFill>
                <a:srgbClr val="800000"/>
              </a:solidFill>
              <a:latin typeface="Arial" charset="0"/>
              <a:ea typeface="ＭＳ Ｐゴシック" charset="0"/>
              <a:cs typeface="ＭＳ Ｐゴシック" charset="0"/>
            </a:endParaRPr>
          </a:p>
        </p:txBody>
      </p:sp>
      <p:sp>
        <p:nvSpPr>
          <p:cNvPr id="2" name="TextBox 1"/>
          <p:cNvSpPr txBox="1"/>
          <p:nvPr/>
        </p:nvSpPr>
        <p:spPr>
          <a:xfrm>
            <a:off x="304800" y="6248400"/>
            <a:ext cx="2703760" cy="369332"/>
          </a:xfrm>
          <a:prstGeom prst="rect">
            <a:avLst/>
          </a:prstGeom>
          <a:noFill/>
        </p:spPr>
        <p:txBody>
          <a:bodyPr wrap="none" rtlCol="0">
            <a:spAutoFit/>
          </a:bodyPr>
          <a:lstStyle/>
          <a:p>
            <a:r>
              <a:rPr lang="en-US" dirty="0" smtClean="0"/>
              <a:t>EcoHealth Alliance, In Prep</a:t>
            </a:r>
            <a:endParaRPr lang="en-US" dirty="0"/>
          </a:p>
        </p:txBody>
      </p:sp>
    </p:spTree>
    <p:extLst>
      <p:ext uri="{BB962C8B-B14F-4D97-AF65-F5344CB8AC3E}">
        <p14:creationId xmlns:p14="http://schemas.microsoft.com/office/powerpoint/2010/main" val="1834846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image22.jpeg"/>
          <p:cNvPicPr/>
          <p:nvPr/>
        </p:nvPicPr>
        <p:blipFill>
          <a:blip r:embed="rId2">
            <a:extLst/>
          </a:blip>
          <a:stretch>
            <a:fillRect/>
          </a:stretch>
        </p:blipFill>
        <p:spPr>
          <a:xfrm>
            <a:off x="262048" y="1811279"/>
            <a:ext cx="8881953" cy="4953745"/>
          </a:xfrm>
          <a:prstGeom prst="rect">
            <a:avLst/>
          </a:prstGeom>
          <a:ln w="12700">
            <a:miter lim="400000"/>
          </a:ln>
        </p:spPr>
      </p:pic>
      <p:sp>
        <p:nvSpPr>
          <p:cNvPr id="134" name="Shape 134"/>
          <p:cNvSpPr>
            <a:spLocks noGrp="1"/>
          </p:cNvSpPr>
          <p:nvPr>
            <p:ph type="title"/>
          </p:nvPr>
        </p:nvSpPr>
        <p:spPr>
          <a:xfrm>
            <a:off x="262048" y="943428"/>
            <a:ext cx="8429627" cy="1052287"/>
          </a:xfrm>
          <a:prstGeom prst="rect">
            <a:avLst/>
          </a:prstGeom>
        </p:spPr>
        <p:txBody>
          <a:bodyPr/>
          <a:lstStyle/>
          <a:p>
            <a:pPr lvl="0">
              <a:defRPr sz="1800">
                <a:solidFill>
                  <a:srgbClr val="000000"/>
                </a:solidFill>
              </a:defRPr>
            </a:pPr>
            <a:r>
              <a:rPr sz="2500" dirty="0" smtClean="0">
                <a:solidFill>
                  <a:srgbClr val="933326"/>
                </a:solidFill>
                <a:latin typeface="+mj-lt"/>
              </a:rPr>
              <a:t>Network </a:t>
            </a:r>
            <a:r>
              <a:rPr sz="2500" dirty="0">
                <a:solidFill>
                  <a:srgbClr val="933326"/>
                </a:solidFill>
                <a:latin typeface="+mj-lt"/>
              </a:rPr>
              <a:t>of </a:t>
            </a:r>
            <a:r>
              <a:rPr lang="en-US" sz="2500" dirty="0" smtClean="0">
                <a:solidFill>
                  <a:srgbClr val="933326"/>
                </a:solidFill>
                <a:latin typeface="+mj-lt"/>
              </a:rPr>
              <a:t>h</a:t>
            </a:r>
            <a:r>
              <a:rPr sz="2500" dirty="0" smtClean="0">
                <a:solidFill>
                  <a:srgbClr val="933326"/>
                </a:solidFill>
                <a:latin typeface="+mj-lt"/>
              </a:rPr>
              <a:t>igh-</a:t>
            </a:r>
            <a:r>
              <a:rPr lang="en-US" sz="2500" dirty="0" smtClean="0">
                <a:solidFill>
                  <a:srgbClr val="933326"/>
                </a:solidFill>
                <a:latin typeface="+mj-lt"/>
              </a:rPr>
              <a:t>ri</a:t>
            </a:r>
            <a:r>
              <a:rPr sz="2500" dirty="0" smtClean="0">
                <a:solidFill>
                  <a:srgbClr val="933326"/>
                </a:solidFill>
                <a:latin typeface="+mj-lt"/>
              </a:rPr>
              <a:t>sk </a:t>
            </a:r>
            <a:r>
              <a:rPr lang="en-US" sz="2500" dirty="0">
                <a:solidFill>
                  <a:srgbClr val="933326"/>
                </a:solidFill>
                <a:latin typeface="+mj-lt"/>
              </a:rPr>
              <a:t>i</a:t>
            </a:r>
            <a:r>
              <a:rPr sz="2500" dirty="0" smtClean="0">
                <a:solidFill>
                  <a:srgbClr val="933326"/>
                </a:solidFill>
                <a:latin typeface="+mj-lt"/>
              </a:rPr>
              <a:t>nterfaces</a:t>
            </a:r>
            <a:r>
              <a:rPr sz="2500" dirty="0">
                <a:solidFill>
                  <a:srgbClr val="933326"/>
                </a:solidFill>
                <a:latin typeface="+mj-lt"/>
              </a:rPr>
              <a:t/>
            </a:r>
            <a:br>
              <a:rPr sz="2500" dirty="0">
                <a:solidFill>
                  <a:srgbClr val="933326"/>
                </a:solidFill>
                <a:latin typeface="+mj-lt"/>
              </a:rPr>
            </a:br>
            <a:r>
              <a:rPr sz="2000" dirty="0">
                <a:solidFill>
                  <a:srgbClr val="933326"/>
                </a:solidFill>
                <a:latin typeface="+mj-lt"/>
              </a:rPr>
              <a:t> </a:t>
            </a:r>
            <a:r>
              <a:rPr sz="2000" i="1" dirty="0">
                <a:solidFill>
                  <a:srgbClr val="933326"/>
                </a:solidFill>
                <a:latin typeface="+mj-lt"/>
              </a:rPr>
              <a:t>shared by zoonotic viruses transmitted from wildlife</a:t>
            </a:r>
          </a:p>
        </p:txBody>
      </p:sp>
      <p:sp>
        <p:nvSpPr>
          <p:cNvPr id="4" name="Title 3"/>
          <p:cNvSpPr txBox="1">
            <a:spLocks/>
          </p:cNvSpPr>
          <p:nvPr/>
        </p:nvSpPr>
        <p:spPr>
          <a:xfrm>
            <a:off x="262048" y="54498"/>
            <a:ext cx="8340247" cy="725644"/>
          </a:xfrm>
          <a:prstGeom prst="rect">
            <a:avLst/>
          </a:prstGeom>
        </p:spPr>
        <p:txBody>
          <a:bodyPr lIns="64291" tIns="32146" rIns="64291" bIns="32146"/>
          <a:lstStyle>
            <a:lvl1pPr algn="l" rtl="0" eaLnBrk="1" fontAlgn="base" hangingPunct="1">
              <a:spcBef>
                <a:spcPct val="0"/>
              </a:spcBef>
              <a:spcAft>
                <a:spcPct val="0"/>
              </a:spcAft>
              <a:defRPr sz="4000" b="1">
                <a:solidFill>
                  <a:srgbClr val="800000"/>
                </a:solidFill>
                <a:latin typeface="+mj-lt"/>
                <a:ea typeface="Cambria"/>
                <a:cs typeface="Cambria"/>
                <a:sym typeface="Cambria"/>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b="0" dirty="0" smtClean="0"/>
              <a:t>High-risk interfaces update</a:t>
            </a:r>
            <a:endParaRPr lang="en-US" b="0" dirty="0"/>
          </a:p>
        </p:txBody>
      </p:sp>
    </p:spTree>
    <p:extLst>
      <p:ext uri="{BB962C8B-B14F-4D97-AF65-F5344CB8AC3E}">
        <p14:creationId xmlns:p14="http://schemas.microsoft.com/office/powerpoint/2010/main" val="3944643746"/>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3912" y="326642"/>
            <a:ext cx="8340247" cy="725644"/>
          </a:xfrm>
        </p:spPr>
        <p:txBody>
          <a:bodyPr/>
          <a:lstStyle/>
          <a:p>
            <a:r>
              <a:rPr lang="en-US" dirty="0" smtClean="0"/>
              <a:t>High-risk interfaces update</a:t>
            </a:r>
            <a:endParaRPr lang="en-US" dirty="0"/>
          </a:p>
        </p:txBody>
      </p:sp>
      <p:pic>
        <p:nvPicPr>
          <p:cNvPr id="2" name="Content Placeholder 1" descr="Screen Shot 2015-09-22 at 9.47.27 PM.png"/>
          <p:cNvPicPr>
            <a:picLocks noGrp="1" noChangeAspect="1"/>
          </p:cNvPicPr>
          <p:nvPr>
            <p:ph idx="1"/>
          </p:nvPr>
        </p:nvPicPr>
        <p:blipFill>
          <a:blip r:embed="rId2">
            <a:extLst>
              <a:ext uri="{28A0092B-C50C-407E-A947-70E740481C1C}">
                <a14:useLocalDpi xmlns:a14="http://schemas.microsoft.com/office/drawing/2010/main" val="0"/>
              </a:ext>
            </a:extLst>
          </a:blip>
          <a:srcRect t="1822" b="1822"/>
          <a:stretch>
            <a:fillRect/>
          </a:stretch>
        </p:blipFill>
        <p:spPr>
          <a:xfrm>
            <a:off x="71790" y="1609322"/>
            <a:ext cx="9072210" cy="4415699"/>
          </a:xfrm>
        </p:spPr>
      </p:pic>
    </p:spTree>
    <p:extLst>
      <p:ext uri="{BB962C8B-B14F-4D97-AF65-F5344CB8AC3E}">
        <p14:creationId xmlns:p14="http://schemas.microsoft.com/office/powerpoint/2010/main" val="140397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11903" y="68298"/>
            <a:ext cx="7772400" cy="687955"/>
          </a:xfrm>
          <a:prstGeom prst="rect">
            <a:avLst/>
          </a:prstGeom>
        </p:spPr>
        <p:txBody>
          <a:bodyPr lIns="64291" tIns="32146" rIns="64291" bIns="32146">
            <a:normAutofit fontScale="97500"/>
          </a:bodyPr>
          <a:lstStyle>
            <a:lvl1pPr algn="l" rtl="0" eaLnBrk="1" fontAlgn="base" hangingPunct="1">
              <a:spcBef>
                <a:spcPct val="0"/>
              </a:spcBef>
              <a:spcAft>
                <a:spcPct val="0"/>
              </a:spcAft>
              <a:defRPr sz="4000" b="1">
                <a:solidFill>
                  <a:srgbClr val="A12120"/>
                </a:solidFill>
                <a:latin typeface="Cambria"/>
                <a:ea typeface="Cambria"/>
                <a:cs typeface="Cambria"/>
                <a:sym typeface="Cambria"/>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b="0" dirty="0" smtClean="0">
                <a:latin typeface="+mj-lt"/>
              </a:rPr>
              <a:t>Host </a:t>
            </a:r>
            <a:r>
              <a:rPr lang="en-US" b="0" dirty="0" err="1" smtClean="0">
                <a:latin typeface="+mj-lt"/>
              </a:rPr>
              <a:t>vs</a:t>
            </a:r>
            <a:r>
              <a:rPr lang="en-US" b="0" dirty="0" smtClean="0">
                <a:latin typeface="+mj-lt"/>
              </a:rPr>
              <a:t> Virus “diversity”</a:t>
            </a:r>
            <a:endParaRPr lang="en-US" b="0" dirty="0">
              <a:latin typeface="+mj-lt"/>
            </a:endParaRPr>
          </a:p>
        </p:txBody>
      </p:sp>
      <p:sp>
        <p:nvSpPr>
          <p:cNvPr id="110" name="Shape 110"/>
          <p:cNvSpPr>
            <a:spLocks noGrp="1"/>
          </p:cNvSpPr>
          <p:nvPr>
            <p:ph type="title"/>
          </p:nvPr>
        </p:nvSpPr>
        <p:spPr>
          <a:xfrm>
            <a:off x="211903" y="918677"/>
            <a:ext cx="8759824" cy="652645"/>
          </a:xfrm>
          <a:prstGeom prst="rect">
            <a:avLst/>
          </a:prstGeom>
        </p:spPr>
        <p:txBody>
          <a:bodyPr/>
          <a:lstStyle/>
          <a:p>
            <a:pPr defTabSz="164300">
              <a:spcBef>
                <a:spcPts val="422"/>
              </a:spcBef>
              <a:defRPr sz="1800">
                <a:solidFill>
                  <a:srgbClr val="000000"/>
                </a:solidFill>
              </a:defRPr>
            </a:pPr>
            <a:r>
              <a:rPr lang="en-US" sz="1800" i="1" dirty="0" smtClean="0">
                <a:solidFill>
                  <a:srgbClr val="000090"/>
                </a:solidFill>
              </a:rPr>
              <a:t>% </a:t>
            </a:r>
            <a:r>
              <a:rPr lang="en-US" sz="1800" i="1" dirty="0">
                <a:solidFill>
                  <a:srgbClr val="000090"/>
                </a:solidFill>
              </a:rPr>
              <a:t>of </a:t>
            </a:r>
            <a:r>
              <a:rPr lang="en-US" sz="1800" i="1" dirty="0" smtClean="0">
                <a:solidFill>
                  <a:srgbClr val="000090"/>
                </a:solidFill>
              </a:rPr>
              <a:t>zoonotic viruses in an order </a:t>
            </a:r>
            <a:r>
              <a:rPr lang="en-US" sz="1800" i="1" dirty="0">
                <a:solidFill>
                  <a:srgbClr val="000090"/>
                </a:solidFill>
              </a:rPr>
              <a:t>plotted against the % of mammalian </a:t>
            </a:r>
            <a:r>
              <a:rPr lang="en-US" sz="1800" i="1" dirty="0" smtClean="0">
                <a:solidFill>
                  <a:srgbClr val="000090"/>
                </a:solidFill>
              </a:rPr>
              <a:t>species in an order</a:t>
            </a:r>
            <a:endParaRPr sz="2000" i="1" dirty="0">
              <a:solidFill>
                <a:srgbClr val="000090"/>
              </a:solidFill>
              <a:latin typeface="+mj-lt"/>
            </a:endParaRPr>
          </a:p>
        </p:txBody>
      </p:sp>
      <p:pic>
        <p:nvPicPr>
          <p:cNvPr id="2" name="Picture 1"/>
          <p:cNvPicPr>
            <a:picLocks noChangeAspect="1"/>
          </p:cNvPicPr>
          <p:nvPr/>
        </p:nvPicPr>
        <p:blipFill>
          <a:blip r:embed="rId3"/>
          <a:stretch>
            <a:fillRect/>
          </a:stretch>
        </p:blipFill>
        <p:spPr>
          <a:xfrm>
            <a:off x="228600" y="1879600"/>
            <a:ext cx="8334766" cy="4836598"/>
          </a:xfrm>
          <a:prstGeom prst="rect">
            <a:avLst/>
          </a:prstGeom>
        </p:spPr>
      </p:pic>
      <p:sp>
        <p:nvSpPr>
          <p:cNvPr id="3" name="TextBox 2"/>
          <p:cNvSpPr txBox="1"/>
          <p:nvPr/>
        </p:nvSpPr>
        <p:spPr>
          <a:xfrm>
            <a:off x="1487447" y="6426241"/>
            <a:ext cx="6927047" cy="369332"/>
          </a:xfrm>
          <a:prstGeom prst="rect">
            <a:avLst/>
          </a:prstGeom>
          <a:noFill/>
        </p:spPr>
        <p:txBody>
          <a:bodyPr wrap="none" rtlCol="0">
            <a:spAutoFit/>
          </a:bodyPr>
          <a:lstStyle/>
          <a:p>
            <a:r>
              <a:rPr lang="en-US" i="1" dirty="0" smtClean="0">
                <a:latin typeface="Arial"/>
                <a:cs typeface="Arial"/>
              </a:rPr>
              <a:t>(x/n = # of zoonotic viruses in host taxa/total # of zoonotic viruses)  </a:t>
            </a:r>
            <a:endParaRPr lang="en-US" i="1" dirty="0">
              <a:latin typeface="Arial"/>
              <a:cs typeface="Arial"/>
            </a:endParaRPr>
          </a:p>
        </p:txBody>
      </p:sp>
      <p:sp>
        <p:nvSpPr>
          <p:cNvPr id="10" name="TextBox 9"/>
          <p:cNvSpPr txBox="1"/>
          <p:nvPr/>
        </p:nvSpPr>
        <p:spPr>
          <a:xfrm rot="16200000">
            <a:off x="-2389740" y="4017262"/>
            <a:ext cx="5236683" cy="369332"/>
          </a:xfrm>
          <a:prstGeom prst="rect">
            <a:avLst/>
          </a:prstGeom>
          <a:noFill/>
        </p:spPr>
        <p:txBody>
          <a:bodyPr wrap="none" rtlCol="0">
            <a:spAutoFit/>
          </a:bodyPr>
          <a:lstStyle/>
          <a:p>
            <a:r>
              <a:rPr lang="en-US" i="1" dirty="0" smtClean="0">
                <a:latin typeface="Arial"/>
                <a:cs typeface="Arial"/>
              </a:rPr>
              <a:t>(x/n = # of species in host taxa/total # of species)</a:t>
            </a:r>
            <a:endParaRPr lang="en-US" i="1" dirty="0">
              <a:latin typeface="Arial"/>
              <a:cs typeface="Arial"/>
            </a:endParaRPr>
          </a:p>
        </p:txBody>
      </p:sp>
    </p:spTree>
    <p:extLst>
      <p:ext uri="{BB962C8B-B14F-4D97-AF65-F5344CB8AC3E}">
        <p14:creationId xmlns:p14="http://schemas.microsoft.com/office/powerpoint/2010/main" val="3252194124"/>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b="13746"/>
          <a:stretch/>
        </p:blipFill>
        <p:spPr>
          <a:xfrm>
            <a:off x="211903" y="1007915"/>
            <a:ext cx="8714087" cy="5886372"/>
          </a:xfrm>
          <a:prstGeom prst="rect">
            <a:avLst/>
          </a:prstGeom>
        </p:spPr>
      </p:pic>
      <p:sp>
        <p:nvSpPr>
          <p:cNvPr id="5" name="Title 1"/>
          <p:cNvSpPr txBox="1">
            <a:spLocks/>
          </p:cNvSpPr>
          <p:nvPr/>
        </p:nvSpPr>
        <p:spPr>
          <a:xfrm>
            <a:off x="211903" y="156673"/>
            <a:ext cx="7772400" cy="687955"/>
          </a:xfrm>
          <a:prstGeom prst="rect">
            <a:avLst/>
          </a:prstGeom>
        </p:spPr>
        <p:txBody>
          <a:bodyPr lIns="64291" tIns="32146" rIns="64291" bIns="32146">
            <a:normAutofit fontScale="97500"/>
          </a:bodyPr>
          <a:lstStyle>
            <a:lvl1pPr algn="l" rtl="0" eaLnBrk="1" fontAlgn="base" hangingPunct="1">
              <a:spcBef>
                <a:spcPct val="0"/>
              </a:spcBef>
              <a:spcAft>
                <a:spcPct val="0"/>
              </a:spcAft>
              <a:defRPr sz="4000" b="1">
                <a:solidFill>
                  <a:srgbClr val="A12120"/>
                </a:solidFill>
                <a:latin typeface="Cambria"/>
                <a:ea typeface="Cambria"/>
                <a:cs typeface="Cambria"/>
                <a:sym typeface="Cambria"/>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b="0" dirty="0" smtClean="0">
                <a:latin typeface="+mj-lt"/>
              </a:rPr>
              <a:t>Species at high-risk interfaces</a:t>
            </a:r>
            <a:endParaRPr lang="en-US" b="0" dirty="0">
              <a:latin typeface="+mj-lt"/>
            </a:endParaRPr>
          </a:p>
        </p:txBody>
      </p:sp>
      <p:sp>
        <p:nvSpPr>
          <p:cNvPr id="110" name="Shape 110"/>
          <p:cNvSpPr>
            <a:spLocks noGrp="1"/>
          </p:cNvSpPr>
          <p:nvPr>
            <p:ph type="title"/>
          </p:nvPr>
        </p:nvSpPr>
        <p:spPr>
          <a:xfrm>
            <a:off x="132528" y="781127"/>
            <a:ext cx="8429626" cy="479802"/>
          </a:xfrm>
          <a:prstGeom prst="rect">
            <a:avLst/>
          </a:prstGeom>
        </p:spPr>
        <p:txBody>
          <a:bodyPr/>
          <a:lstStyle/>
          <a:p>
            <a:pPr defTabSz="164300">
              <a:spcBef>
                <a:spcPts val="422"/>
              </a:spcBef>
              <a:defRPr sz="1800">
                <a:solidFill>
                  <a:srgbClr val="000000"/>
                </a:solidFill>
              </a:defRPr>
            </a:pPr>
            <a:r>
              <a:rPr lang="en-US" sz="2400" i="1" dirty="0" smtClean="0">
                <a:solidFill>
                  <a:srgbClr val="933326"/>
                </a:solidFill>
                <a:latin typeface="+mj-lt"/>
              </a:rPr>
              <a:t>Species with as a source of more zoonotic viruses</a:t>
            </a:r>
            <a:endParaRPr sz="2400" i="1" dirty="0">
              <a:solidFill>
                <a:srgbClr val="933326"/>
              </a:solidFill>
              <a:latin typeface="+mj-lt"/>
            </a:endParaRPr>
          </a:p>
        </p:txBody>
      </p:sp>
    </p:spTree>
    <p:extLst>
      <p:ext uri="{BB962C8B-B14F-4D97-AF65-F5344CB8AC3E}">
        <p14:creationId xmlns:p14="http://schemas.microsoft.com/office/powerpoint/2010/main" val="42208427"/>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11903" y="68298"/>
            <a:ext cx="7772400" cy="687955"/>
          </a:xfrm>
          <a:prstGeom prst="rect">
            <a:avLst/>
          </a:prstGeom>
        </p:spPr>
        <p:txBody>
          <a:bodyPr lIns="64291" tIns="32146" rIns="64291" bIns="32146">
            <a:normAutofit fontScale="97500"/>
          </a:bodyPr>
          <a:lstStyle>
            <a:lvl1pPr algn="l" rtl="0" eaLnBrk="1" fontAlgn="base" hangingPunct="1">
              <a:spcBef>
                <a:spcPct val="0"/>
              </a:spcBef>
              <a:spcAft>
                <a:spcPct val="0"/>
              </a:spcAft>
              <a:defRPr sz="4000" b="1">
                <a:solidFill>
                  <a:srgbClr val="A12120"/>
                </a:solidFill>
                <a:latin typeface="Cambria"/>
                <a:ea typeface="Cambria"/>
                <a:cs typeface="Cambria"/>
                <a:sym typeface="Cambria"/>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b="0" dirty="0" smtClean="0">
                <a:latin typeface="+mj-lt"/>
              </a:rPr>
              <a:t>Species at high-risk interfaces</a:t>
            </a:r>
            <a:endParaRPr lang="en-US" b="0" dirty="0">
              <a:latin typeface="+mj-lt"/>
            </a:endParaRPr>
          </a:p>
        </p:txBody>
      </p:sp>
      <p:pic>
        <p:nvPicPr>
          <p:cNvPr id="4" name="Picture 3" descr="newbiodiversity_figure.ps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921" y="1190616"/>
            <a:ext cx="7849062" cy="5667384"/>
          </a:xfrm>
          <a:prstGeom prst="rect">
            <a:avLst/>
          </a:prstGeom>
        </p:spPr>
      </p:pic>
      <p:sp>
        <p:nvSpPr>
          <p:cNvPr id="110" name="Shape 110"/>
          <p:cNvSpPr>
            <a:spLocks noGrp="1"/>
          </p:cNvSpPr>
          <p:nvPr>
            <p:ph type="title"/>
          </p:nvPr>
        </p:nvSpPr>
        <p:spPr>
          <a:xfrm>
            <a:off x="211902" y="809911"/>
            <a:ext cx="8932097" cy="380706"/>
          </a:xfrm>
          <a:prstGeom prst="rect">
            <a:avLst/>
          </a:prstGeom>
        </p:spPr>
        <p:txBody>
          <a:bodyPr/>
          <a:lstStyle/>
          <a:p>
            <a:pPr defTabSz="164300">
              <a:spcBef>
                <a:spcPts val="422"/>
              </a:spcBef>
              <a:defRPr sz="1800">
                <a:solidFill>
                  <a:srgbClr val="000000"/>
                </a:solidFill>
              </a:defRPr>
            </a:pPr>
            <a:r>
              <a:rPr lang="en-US" sz="1800" i="1" dirty="0" smtClean="0">
                <a:solidFill>
                  <a:srgbClr val="933326"/>
                </a:solidFill>
                <a:latin typeface="+mj-lt"/>
              </a:rPr>
              <a:t>Species with high potential for spillover based on past viral spillover events</a:t>
            </a:r>
            <a:endParaRPr sz="1800" i="1" dirty="0">
              <a:solidFill>
                <a:srgbClr val="933326"/>
              </a:solidFill>
              <a:latin typeface="+mj-lt"/>
            </a:endParaRPr>
          </a:p>
        </p:txBody>
      </p:sp>
    </p:spTree>
    <p:extLst>
      <p:ext uri="{BB962C8B-B14F-4D97-AF65-F5344CB8AC3E}">
        <p14:creationId xmlns:p14="http://schemas.microsoft.com/office/powerpoint/2010/main" val="3368015058"/>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11903" y="257438"/>
            <a:ext cx="3395704" cy="2120317"/>
          </a:xfrm>
          <a:prstGeom prst="rect">
            <a:avLst/>
          </a:prstGeom>
        </p:spPr>
        <p:txBody>
          <a:bodyPr lIns="64291" tIns="32146" rIns="64291" bIns="32146">
            <a:normAutofit fontScale="97500"/>
          </a:bodyPr>
          <a:lstStyle>
            <a:lvl1pPr algn="l" rtl="0" eaLnBrk="1" fontAlgn="base" hangingPunct="1">
              <a:spcBef>
                <a:spcPct val="0"/>
              </a:spcBef>
              <a:spcAft>
                <a:spcPct val="0"/>
              </a:spcAft>
              <a:defRPr sz="4000" b="1">
                <a:solidFill>
                  <a:srgbClr val="A12120"/>
                </a:solidFill>
                <a:latin typeface="Cambria"/>
                <a:ea typeface="Cambria"/>
                <a:cs typeface="Cambria"/>
                <a:sym typeface="Cambria"/>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b="0" dirty="0" smtClean="0">
                <a:latin typeface="+mj-lt"/>
              </a:rPr>
              <a:t>Pathogen-host sharing</a:t>
            </a:r>
            <a:endParaRPr lang="en-US" b="0" dirty="0">
              <a:latin typeface="+mj-lt"/>
            </a:endParaRPr>
          </a:p>
        </p:txBody>
      </p:sp>
      <p:pic>
        <p:nvPicPr>
          <p:cNvPr id="3" name="Picture 2" descr="Screen Shot 2015-09-23 at 2.57.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1059" y="5129"/>
            <a:ext cx="5040082" cy="6455349"/>
          </a:xfrm>
          <a:prstGeom prst="rect">
            <a:avLst/>
          </a:prstGeom>
        </p:spPr>
      </p:pic>
      <p:pic>
        <p:nvPicPr>
          <p:cNvPr id="2" name="Picture 1" descr="Screen Shot 2015-09-23 at 4.34.37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 y="5045258"/>
            <a:ext cx="4881989" cy="1834030"/>
          </a:xfrm>
          <a:prstGeom prst="rect">
            <a:avLst/>
          </a:prstGeom>
        </p:spPr>
      </p:pic>
    </p:spTree>
    <p:extLst>
      <p:ext uri="{BB962C8B-B14F-4D97-AF65-F5344CB8AC3E}">
        <p14:creationId xmlns:p14="http://schemas.microsoft.com/office/powerpoint/2010/main" val="3019056581"/>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image35.png"/>
          <p:cNvPicPr/>
          <p:nvPr/>
        </p:nvPicPr>
        <p:blipFill>
          <a:blip r:embed="rId3">
            <a:alphaModFix amt="18000"/>
            <a:extLst/>
          </a:blip>
          <a:srcRect t="2317" b="1537"/>
          <a:stretch>
            <a:fillRect/>
          </a:stretch>
        </p:blipFill>
        <p:spPr>
          <a:xfrm>
            <a:off x="2086208" y="1548973"/>
            <a:ext cx="5491575" cy="4796456"/>
          </a:xfrm>
          <a:prstGeom prst="rect">
            <a:avLst/>
          </a:prstGeom>
          <a:ln w="12700">
            <a:miter lim="400000"/>
          </a:ln>
        </p:spPr>
      </p:pic>
      <p:sp>
        <p:nvSpPr>
          <p:cNvPr id="2" name="Title 1"/>
          <p:cNvSpPr>
            <a:spLocks noGrp="1"/>
          </p:cNvSpPr>
          <p:nvPr>
            <p:ph type="title"/>
          </p:nvPr>
        </p:nvSpPr>
        <p:spPr>
          <a:xfrm>
            <a:off x="175318" y="390233"/>
            <a:ext cx="8046306" cy="663373"/>
          </a:xfrm>
        </p:spPr>
        <p:txBody>
          <a:bodyPr>
            <a:normAutofit fontScale="90000"/>
          </a:bodyPr>
          <a:lstStyle/>
          <a:p>
            <a:pPr lvl="0"/>
            <a:r>
              <a:rPr lang="en-US" dirty="0" smtClean="0"/>
              <a:t>PREDICT 1 Interface Data</a:t>
            </a:r>
            <a:endParaRPr lang="en-US" dirty="0"/>
          </a:p>
        </p:txBody>
      </p:sp>
      <p:sp>
        <p:nvSpPr>
          <p:cNvPr id="10" name="Oval 9"/>
          <p:cNvSpPr/>
          <p:nvPr/>
        </p:nvSpPr>
        <p:spPr>
          <a:xfrm>
            <a:off x="1121466" y="3039745"/>
            <a:ext cx="4584199" cy="3410274"/>
          </a:xfrm>
          <a:prstGeom prst="ellipse">
            <a:avLst/>
          </a:prstGeom>
          <a:gradFill flip="none" rotWithShape="1">
            <a:gsLst>
              <a:gs pos="0">
                <a:srgbClr val="D5BD51"/>
              </a:gs>
              <a:gs pos="100000">
                <a:srgbClr val="FFFFFF"/>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r>
              <a:rPr lang="en-US" u="sng" dirty="0" smtClean="0">
                <a:solidFill>
                  <a:srgbClr val="2D2D8A"/>
                </a:solidFill>
              </a:rPr>
              <a:t>Site and event data</a:t>
            </a:r>
          </a:p>
          <a:p>
            <a:pPr marL="285750" indent="-285750">
              <a:buFont typeface="Arial"/>
              <a:buChar char="•"/>
            </a:pPr>
            <a:r>
              <a:rPr lang="en-US" dirty="0" smtClean="0">
                <a:solidFill>
                  <a:srgbClr val="2D2D8A"/>
                </a:solidFill>
              </a:rPr>
              <a:t> human-animal contact,</a:t>
            </a:r>
          </a:p>
          <a:p>
            <a:pPr marL="285750" indent="-285750">
              <a:buFont typeface="Arial"/>
              <a:buChar char="•"/>
            </a:pPr>
            <a:r>
              <a:rPr lang="en-US" dirty="0" smtClean="0">
                <a:solidFill>
                  <a:srgbClr val="2D2D8A"/>
                </a:solidFill>
              </a:rPr>
              <a:t>anthropogenic activities, </a:t>
            </a:r>
          </a:p>
          <a:p>
            <a:pPr marL="285750" indent="-285750">
              <a:buFont typeface="Arial"/>
              <a:buChar char="•"/>
            </a:pPr>
            <a:r>
              <a:rPr lang="en-US" dirty="0" smtClean="0">
                <a:solidFill>
                  <a:srgbClr val="2D2D8A"/>
                </a:solidFill>
              </a:rPr>
              <a:t>and domestic </a:t>
            </a:r>
            <a:r>
              <a:rPr lang="en-US" dirty="0" err="1" smtClean="0">
                <a:solidFill>
                  <a:srgbClr val="2D2D8A"/>
                </a:solidFill>
              </a:rPr>
              <a:t>spp</a:t>
            </a:r>
            <a:r>
              <a:rPr lang="en-US" dirty="0" smtClean="0">
                <a:solidFill>
                  <a:srgbClr val="2D2D8A"/>
                </a:solidFill>
              </a:rPr>
              <a:t> footprint </a:t>
            </a:r>
            <a:endParaRPr lang="en-US" dirty="0">
              <a:solidFill>
                <a:srgbClr val="2D2D8A"/>
              </a:solidFill>
            </a:endParaRPr>
          </a:p>
        </p:txBody>
      </p:sp>
      <p:sp>
        <p:nvSpPr>
          <p:cNvPr id="11" name="Oval 10"/>
          <p:cNvSpPr/>
          <p:nvPr/>
        </p:nvSpPr>
        <p:spPr>
          <a:xfrm>
            <a:off x="4972685" y="1334787"/>
            <a:ext cx="3957946" cy="3572085"/>
          </a:xfrm>
          <a:prstGeom prst="ellipse">
            <a:avLst/>
          </a:prstGeom>
          <a:gradFill flip="none" rotWithShape="1">
            <a:gsLst>
              <a:gs pos="0">
                <a:srgbClr val="8CE2C8"/>
              </a:gs>
              <a:gs pos="100000">
                <a:srgbClr val="FFFFFF"/>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2D2D8A"/>
                </a:solidFill>
              </a:rPr>
              <a:t>Site characterization data entered by cc </a:t>
            </a:r>
          </a:p>
          <a:p>
            <a:pPr algn="ctr"/>
            <a:endParaRPr lang="en-US" dirty="0" smtClean="0">
              <a:solidFill>
                <a:srgbClr val="2D2D8A"/>
              </a:solidFill>
            </a:endParaRPr>
          </a:p>
          <a:p>
            <a:pPr algn="ctr"/>
            <a:r>
              <a:rPr lang="en-US" dirty="0" smtClean="0">
                <a:solidFill>
                  <a:srgbClr val="2D2D8A"/>
                </a:solidFill>
              </a:rPr>
              <a:t>Can we pull this into EIDITH?</a:t>
            </a:r>
            <a:endParaRPr lang="en-US" dirty="0">
              <a:solidFill>
                <a:srgbClr val="2D2D8A"/>
              </a:solidFill>
            </a:endParaRPr>
          </a:p>
        </p:txBody>
      </p:sp>
    </p:spTree>
    <p:extLst>
      <p:ext uri="{BB962C8B-B14F-4D97-AF65-F5344CB8AC3E}">
        <p14:creationId xmlns:p14="http://schemas.microsoft.com/office/powerpoint/2010/main" val="2685157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fill="hold"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387" y="2134576"/>
            <a:ext cx="2851289" cy="2053516"/>
          </a:xfrm>
        </p:spPr>
        <p:txBody>
          <a:bodyPr>
            <a:normAutofit/>
          </a:bodyPr>
          <a:lstStyle/>
          <a:p>
            <a:pPr lvl="0"/>
            <a:r>
              <a:rPr lang="en-US" sz="2800" dirty="0" smtClean="0"/>
              <a:t>PREDICT 1 Interface Preliminary Findings</a:t>
            </a:r>
          </a:p>
        </p:txBody>
      </p:sp>
      <p:sp>
        <p:nvSpPr>
          <p:cNvPr id="6" name="Title 1"/>
          <p:cNvSpPr txBox="1">
            <a:spLocks/>
          </p:cNvSpPr>
          <p:nvPr/>
        </p:nvSpPr>
        <p:spPr>
          <a:xfrm>
            <a:off x="-1" y="108079"/>
            <a:ext cx="5607329" cy="663373"/>
          </a:xfrm>
          <a:prstGeom prst="rect">
            <a:avLst/>
          </a:prstGeom>
        </p:spPr>
        <p:txBody>
          <a:bodyPr vert="horz" lIns="91440" tIns="45720" rIns="91440" bIns="45720" rtlCol="0" anchor="b" anchorCtr="0">
            <a:normAutofit fontScale="85000" lnSpcReduction="10000"/>
          </a:bodyPr>
          <a:lstStyle>
            <a:lvl1pPr algn="l" defTabSz="914400" rtl="0" eaLnBrk="1" latinLnBrk="0" hangingPunct="1">
              <a:spcBef>
                <a:spcPct val="0"/>
              </a:spcBef>
              <a:buNone/>
              <a:defRPr sz="3600" kern="1200">
                <a:solidFill>
                  <a:schemeClr val="accent1"/>
                </a:solidFill>
                <a:latin typeface="+mj-lt"/>
                <a:ea typeface="+mj-ea"/>
                <a:cs typeface="+mj-cs"/>
              </a:defRPr>
            </a:lvl1pPr>
          </a:lstStyle>
          <a:p>
            <a:r>
              <a:rPr lang="en-US" dirty="0" smtClean="0"/>
              <a:t>To inform surveillance activities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329897660"/>
              </p:ext>
            </p:extLst>
          </p:nvPr>
        </p:nvGraphicFramePr>
        <p:xfrm>
          <a:off x="2364537" y="993518"/>
          <a:ext cx="6545176" cy="5483860"/>
        </p:xfrm>
        <a:graphic>
          <a:graphicData uri="http://schemas.openxmlformats.org/drawingml/2006/table">
            <a:tbl>
              <a:tblPr/>
              <a:tblGrid>
                <a:gridCol w="2150997"/>
                <a:gridCol w="1398148"/>
                <a:gridCol w="998677"/>
                <a:gridCol w="998677"/>
                <a:gridCol w="998677"/>
              </a:tblGrid>
              <a:tr h="621166">
                <a:tc>
                  <a:txBody>
                    <a:bodyPr/>
                    <a:lstStyle/>
                    <a:p>
                      <a:pPr algn="l" fontAlgn="b"/>
                      <a:r>
                        <a:rPr lang="en-US" sz="2000" b="1" i="0" u="none" strike="noStrike" dirty="0" smtClean="0">
                          <a:solidFill>
                            <a:srgbClr val="000000"/>
                          </a:solidFill>
                          <a:effectLst/>
                          <a:latin typeface="Calibri"/>
                        </a:rPr>
                        <a:t>Confirmation Result</a:t>
                      </a:r>
                      <a:endParaRPr lang="en-US" sz="2000" b="1" i="0" u="none" strike="noStrike" dirty="0">
                        <a:solidFill>
                          <a:srgbClr val="000000"/>
                        </a:solidFill>
                        <a:effectLst/>
                        <a:latin typeface="Calibri"/>
                      </a:endParaRPr>
                    </a:p>
                  </a:txBody>
                  <a:tcPr marL="12700" marR="12700" marT="12700" marB="0" anchor="b">
                    <a:lnL>
                      <a:noFill/>
                    </a:lnL>
                    <a:lnR>
                      <a:noFill/>
                    </a:lnR>
                    <a:lnT>
                      <a:noFill/>
                    </a:lnT>
                    <a:lnB>
                      <a:noFill/>
                    </a:lnB>
                    <a:solidFill>
                      <a:srgbClr val="CCC0DA"/>
                    </a:solidFill>
                  </a:tcPr>
                </a:tc>
                <a:tc>
                  <a:txBody>
                    <a:bodyPr/>
                    <a:lstStyle/>
                    <a:p>
                      <a:pPr algn="ctr" fontAlgn="b"/>
                      <a:r>
                        <a:rPr lang="en-US" sz="2000" b="1" i="0" u="none" strike="noStrike">
                          <a:solidFill>
                            <a:srgbClr val="000000"/>
                          </a:solidFill>
                          <a:effectLst/>
                          <a:latin typeface="Calibri"/>
                        </a:rPr>
                        <a:t>Odds Ratio</a:t>
                      </a:r>
                    </a:p>
                  </a:txBody>
                  <a:tcPr marL="12700" marR="12700" marT="12700" marB="0" anchor="b">
                    <a:lnL>
                      <a:noFill/>
                    </a:lnL>
                    <a:lnR>
                      <a:noFill/>
                    </a:lnR>
                    <a:lnT>
                      <a:noFill/>
                    </a:lnT>
                    <a:lnB>
                      <a:noFill/>
                    </a:lnB>
                    <a:solidFill>
                      <a:srgbClr val="CCC0DA"/>
                    </a:solidFill>
                  </a:tcPr>
                </a:tc>
                <a:tc>
                  <a:txBody>
                    <a:bodyPr/>
                    <a:lstStyle/>
                    <a:p>
                      <a:pPr algn="ctr" fontAlgn="b"/>
                      <a:r>
                        <a:rPr lang="en-US" sz="2000" b="1" i="0" u="none" strike="noStrike">
                          <a:solidFill>
                            <a:srgbClr val="000000"/>
                          </a:solidFill>
                          <a:effectLst/>
                          <a:latin typeface="Calibri"/>
                        </a:rPr>
                        <a:t>P&gt;z</a:t>
                      </a:r>
                    </a:p>
                  </a:txBody>
                  <a:tcPr marL="12700" marR="12700" marT="12700" marB="0" anchor="b">
                    <a:lnL>
                      <a:noFill/>
                    </a:lnL>
                    <a:lnR>
                      <a:noFill/>
                    </a:lnR>
                    <a:lnT>
                      <a:noFill/>
                    </a:lnT>
                    <a:lnB>
                      <a:noFill/>
                    </a:lnB>
                    <a:solidFill>
                      <a:srgbClr val="CCC0DA"/>
                    </a:solidFill>
                  </a:tcPr>
                </a:tc>
                <a:tc>
                  <a:txBody>
                    <a:bodyPr/>
                    <a:lstStyle/>
                    <a:p>
                      <a:pPr algn="ctr" fontAlgn="b"/>
                      <a:r>
                        <a:rPr lang="en-US" sz="2000" b="1" i="0" u="none" strike="noStrike">
                          <a:solidFill>
                            <a:srgbClr val="000000"/>
                          </a:solidFill>
                          <a:effectLst/>
                          <a:latin typeface="Calibri"/>
                        </a:rPr>
                        <a:t>[95% Conf.</a:t>
                      </a:r>
                    </a:p>
                  </a:txBody>
                  <a:tcPr marL="12700" marR="12700" marT="12700" marB="0" anchor="b">
                    <a:lnL>
                      <a:noFill/>
                    </a:lnL>
                    <a:lnR>
                      <a:noFill/>
                    </a:lnR>
                    <a:lnT>
                      <a:noFill/>
                    </a:lnT>
                    <a:lnB>
                      <a:noFill/>
                    </a:lnB>
                    <a:solidFill>
                      <a:srgbClr val="CCC0DA"/>
                    </a:solidFill>
                  </a:tcPr>
                </a:tc>
                <a:tc>
                  <a:txBody>
                    <a:bodyPr/>
                    <a:lstStyle/>
                    <a:p>
                      <a:pPr algn="ctr" fontAlgn="b"/>
                      <a:r>
                        <a:rPr lang="en-US" sz="2000" b="1" i="0" u="none" strike="noStrike">
                          <a:solidFill>
                            <a:srgbClr val="000000"/>
                          </a:solidFill>
                          <a:effectLst/>
                          <a:latin typeface="Calibri"/>
                        </a:rPr>
                        <a:t>Interval]</a:t>
                      </a:r>
                    </a:p>
                  </a:txBody>
                  <a:tcPr marL="12700" marR="12700" marT="12700" marB="0" anchor="b">
                    <a:lnL>
                      <a:noFill/>
                    </a:lnL>
                    <a:lnR>
                      <a:noFill/>
                    </a:lnR>
                    <a:lnT>
                      <a:noFill/>
                    </a:lnT>
                    <a:lnB>
                      <a:noFill/>
                    </a:lnB>
                    <a:solidFill>
                      <a:srgbClr val="CCC0DA"/>
                    </a:solidFill>
                  </a:tcPr>
                </a:tc>
              </a:tr>
              <a:tr h="242791">
                <a:tc>
                  <a:txBody>
                    <a:bodyPr/>
                    <a:lstStyle/>
                    <a:p>
                      <a:pPr algn="l" fontAlgn="b"/>
                      <a:endParaRPr lang="en-US" sz="1600" b="0" i="0" u="none" strike="noStrike">
                        <a:solidFill>
                          <a:srgbClr val="000000"/>
                        </a:solidFill>
                        <a:effectLst/>
                        <a:latin typeface="Calibri"/>
                      </a:endParaRPr>
                    </a:p>
                  </a:txBody>
                  <a:tcPr marL="12700" marR="12700" marT="12700" marB="0" anchor="b">
                    <a:lnL>
                      <a:noFill/>
                    </a:lnL>
                    <a:lnR>
                      <a:noFill/>
                    </a:lnR>
                    <a:lnT>
                      <a:noFill/>
                    </a:lnT>
                    <a:lnB>
                      <a:noFill/>
                    </a:lnB>
                  </a:tcPr>
                </a:tc>
                <a:tc>
                  <a:txBody>
                    <a:bodyPr/>
                    <a:lstStyle/>
                    <a:p>
                      <a:pPr algn="ctr" fontAlgn="b"/>
                      <a:endParaRPr lang="en-US" sz="1600" b="0" i="0" u="none" strike="noStrike">
                        <a:solidFill>
                          <a:srgbClr val="000000"/>
                        </a:solidFill>
                        <a:effectLst/>
                        <a:latin typeface="Calibri"/>
                      </a:endParaRPr>
                    </a:p>
                  </a:txBody>
                  <a:tcPr marL="12700" marR="12700" marT="12700" marB="0" anchor="b">
                    <a:lnL>
                      <a:noFill/>
                    </a:lnL>
                    <a:lnR>
                      <a:noFill/>
                    </a:lnR>
                    <a:lnT>
                      <a:noFill/>
                    </a:lnT>
                    <a:lnB>
                      <a:noFill/>
                    </a:lnB>
                  </a:tcPr>
                </a:tc>
                <a:tc>
                  <a:txBody>
                    <a:bodyPr/>
                    <a:lstStyle/>
                    <a:p>
                      <a:pPr algn="ctr" fontAlgn="b"/>
                      <a:endParaRPr lang="en-US" sz="1600" b="0" i="0" u="none" strike="noStrike">
                        <a:solidFill>
                          <a:srgbClr val="000000"/>
                        </a:solidFill>
                        <a:effectLst/>
                        <a:latin typeface="Calibri"/>
                      </a:endParaRPr>
                    </a:p>
                  </a:txBody>
                  <a:tcPr marL="12700" marR="12700" marT="12700" marB="0" anchor="b">
                    <a:lnL>
                      <a:noFill/>
                    </a:lnL>
                    <a:lnR>
                      <a:noFill/>
                    </a:lnR>
                    <a:lnT>
                      <a:noFill/>
                    </a:lnT>
                    <a:lnB>
                      <a:noFill/>
                    </a:lnB>
                  </a:tcPr>
                </a:tc>
                <a:tc>
                  <a:txBody>
                    <a:bodyPr/>
                    <a:lstStyle/>
                    <a:p>
                      <a:pPr algn="ctr" fontAlgn="b"/>
                      <a:endParaRPr lang="en-US" sz="1600" b="0" i="0" u="none" strike="noStrike">
                        <a:solidFill>
                          <a:srgbClr val="000000"/>
                        </a:solidFill>
                        <a:effectLst/>
                        <a:latin typeface="Calibri"/>
                      </a:endParaRPr>
                    </a:p>
                  </a:txBody>
                  <a:tcPr marL="12700" marR="12700" marT="12700" marB="0" anchor="b">
                    <a:lnL>
                      <a:noFill/>
                    </a:lnL>
                    <a:lnR>
                      <a:noFill/>
                    </a:lnR>
                    <a:lnT>
                      <a:noFill/>
                    </a:lnT>
                    <a:lnB>
                      <a:noFill/>
                    </a:lnB>
                  </a:tcPr>
                </a:tc>
                <a:tc>
                  <a:txBody>
                    <a:bodyPr/>
                    <a:lstStyle/>
                    <a:p>
                      <a:pPr algn="ctr" fontAlgn="b"/>
                      <a:endParaRPr lang="en-US" sz="1600" b="0" i="0" u="none" strike="noStrike">
                        <a:solidFill>
                          <a:srgbClr val="000000"/>
                        </a:solidFill>
                        <a:effectLst/>
                        <a:latin typeface="Calibri"/>
                      </a:endParaRPr>
                    </a:p>
                  </a:txBody>
                  <a:tcPr marL="12700" marR="12700" marT="12700" marB="0" anchor="b">
                    <a:lnL>
                      <a:noFill/>
                    </a:lnL>
                    <a:lnR>
                      <a:noFill/>
                    </a:lnR>
                    <a:lnT>
                      <a:noFill/>
                    </a:lnT>
                    <a:lnB>
                      <a:noFill/>
                    </a:lnB>
                  </a:tcPr>
                </a:tc>
              </a:tr>
              <a:tr h="242791">
                <a:tc>
                  <a:txBody>
                    <a:bodyPr/>
                    <a:lstStyle/>
                    <a:p>
                      <a:pPr algn="l" fontAlgn="b"/>
                      <a:r>
                        <a:rPr lang="en-US" sz="1600" b="0" i="0" u="none" strike="noStrike">
                          <a:solidFill>
                            <a:srgbClr val="FFFFFF"/>
                          </a:solidFill>
                          <a:effectLst/>
                          <a:latin typeface="Calibri"/>
                        </a:rPr>
                        <a:t>dead48hrs</a:t>
                      </a:r>
                    </a:p>
                  </a:txBody>
                  <a:tcPr marL="12700" marR="12700" marT="12700" marB="0" anchor="b">
                    <a:lnL>
                      <a:noFill/>
                    </a:lnL>
                    <a:lnR>
                      <a:noFill/>
                    </a:lnR>
                    <a:lnT>
                      <a:noFill/>
                    </a:lnT>
                    <a:lnB>
                      <a:noFill/>
                    </a:lnB>
                    <a:solidFill>
                      <a:srgbClr val="403151"/>
                    </a:solidFill>
                  </a:tcPr>
                </a:tc>
                <a:tc>
                  <a:txBody>
                    <a:bodyPr/>
                    <a:lstStyle/>
                    <a:p>
                      <a:pPr algn="ctr" fontAlgn="b"/>
                      <a:r>
                        <a:rPr lang="en-US" sz="1600" b="0" i="0" u="none" strike="noStrike">
                          <a:solidFill>
                            <a:srgbClr val="FFFFFF"/>
                          </a:solidFill>
                          <a:effectLst/>
                          <a:latin typeface="Calibri"/>
                        </a:rPr>
                        <a:t>0.381</a:t>
                      </a:r>
                    </a:p>
                  </a:txBody>
                  <a:tcPr marL="12700" marR="12700" marT="12700" marB="0" anchor="b">
                    <a:lnL>
                      <a:noFill/>
                    </a:lnL>
                    <a:lnR>
                      <a:noFill/>
                    </a:lnR>
                    <a:lnT>
                      <a:noFill/>
                    </a:lnT>
                    <a:lnB>
                      <a:noFill/>
                    </a:lnB>
                    <a:solidFill>
                      <a:srgbClr val="403151"/>
                    </a:solidFill>
                  </a:tcPr>
                </a:tc>
                <a:tc>
                  <a:txBody>
                    <a:bodyPr/>
                    <a:lstStyle/>
                    <a:p>
                      <a:pPr algn="ctr" fontAlgn="b"/>
                      <a:r>
                        <a:rPr lang="en-US" sz="1600" b="0" i="0" u="none" strike="noStrike">
                          <a:solidFill>
                            <a:srgbClr val="FFFFFF"/>
                          </a:solidFill>
                          <a:effectLst/>
                          <a:latin typeface="Calibri"/>
                        </a:rPr>
                        <a:t>0.051</a:t>
                      </a:r>
                    </a:p>
                  </a:txBody>
                  <a:tcPr marL="12700" marR="12700" marT="12700" marB="0" anchor="b">
                    <a:lnL>
                      <a:noFill/>
                    </a:lnL>
                    <a:lnR>
                      <a:noFill/>
                    </a:lnR>
                    <a:lnT>
                      <a:noFill/>
                    </a:lnT>
                    <a:lnB>
                      <a:noFill/>
                    </a:lnB>
                    <a:solidFill>
                      <a:srgbClr val="403151"/>
                    </a:solidFill>
                  </a:tcPr>
                </a:tc>
                <a:tc>
                  <a:txBody>
                    <a:bodyPr/>
                    <a:lstStyle/>
                    <a:p>
                      <a:pPr algn="ctr" fontAlgn="b"/>
                      <a:r>
                        <a:rPr lang="en-US" sz="1600" b="0" i="0" u="none" strike="noStrike">
                          <a:solidFill>
                            <a:srgbClr val="FFFFFF"/>
                          </a:solidFill>
                          <a:effectLst/>
                          <a:latin typeface="Calibri"/>
                        </a:rPr>
                        <a:t>0.145</a:t>
                      </a:r>
                    </a:p>
                  </a:txBody>
                  <a:tcPr marL="12700" marR="12700" marT="12700" marB="0" anchor="b">
                    <a:lnL>
                      <a:noFill/>
                    </a:lnL>
                    <a:lnR>
                      <a:noFill/>
                    </a:lnR>
                    <a:lnT>
                      <a:noFill/>
                    </a:lnT>
                    <a:lnB>
                      <a:noFill/>
                    </a:lnB>
                    <a:solidFill>
                      <a:srgbClr val="403151"/>
                    </a:solidFill>
                  </a:tcPr>
                </a:tc>
                <a:tc>
                  <a:txBody>
                    <a:bodyPr/>
                    <a:lstStyle/>
                    <a:p>
                      <a:pPr algn="ctr" fontAlgn="b"/>
                      <a:r>
                        <a:rPr lang="en-US" sz="1600" b="0" i="0" u="none" strike="noStrike">
                          <a:solidFill>
                            <a:srgbClr val="FFFFFF"/>
                          </a:solidFill>
                          <a:effectLst/>
                          <a:latin typeface="Calibri"/>
                        </a:rPr>
                        <a:t>1.006</a:t>
                      </a:r>
                    </a:p>
                  </a:txBody>
                  <a:tcPr marL="12700" marR="12700" marT="12700" marB="0" anchor="b">
                    <a:lnL>
                      <a:noFill/>
                    </a:lnL>
                    <a:lnR>
                      <a:noFill/>
                    </a:lnR>
                    <a:lnT>
                      <a:noFill/>
                    </a:lnT>
                    <a:lnB>
                      <a:noFill/>
                    </a:lnB>
                    <a:solidFill>
                      <a:srgbClr val="403151"/>
                    </a:solidFill>
                  </a:tcPr>
                </a:tc>
              </a:tr>
              <a:tr h="242791">
                <a:tc>
                  <a:txBody>
                    <a:bodyPr/>
                    <a:lstStyle/>
                    <a:p>
                      <a:pPr algn="l" fontAlgn="b"/>
                      <a:r>
                        <a:rPr lang="en-US" sz="1600" b="0" i="0" u="none" strike="noStrike">
                          <a:solidFill>
                            <a:srgbClr val="FFFFFF"/>
                          </a:solidFill>
                          <a:effectLst/>
                          <a:latin typeface="Calibri"/>
                        </a:rPr>
                        <a:t>bats</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6.144</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0.009</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1.580</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23.890</a:t>
                      </a:r>
                    </a:p>
                  </a:txBody>
                  <a:tcPr marL="12700" marR="12700" marT="12700" marB="0" anchor="b">
                    <a:lnL>
                      <a:noFill/>
                    </a:lnL>
                    <a:lnR>
                      <a:noFill/>
                    </a:lnR>
                    <a:lnT>
                      <a:noFill/>
                    </a:lnT>
                    <a:lnB>
                      <a:noFill/>
                    </a:lnB>
                    <a:solidFill>
                      <a:srgbClr val="60497A"/>
                    </a:solidFill>
                  </a:tcPr>
                </a:tc>
              </a:tr>
              <a:tr h="242791">
                <a:tc>
                  <a:txBody>
                    <a:bodyPr/>
                    <a:lstStyle/>
                    <a:p>
                      <a:pPr algn="l" fontAlgn="b"/>
                      <a:r>
                        <a:rPr lang="en-US" sz="1600" b="0" i="0" u="none" strike="noStrike">
                          <a:solidFill>
                            <a:srgbClr val="FFFFFF"/>
                          </a:solidFill>
                          <a:effectLst/>
                          <a:latin typeface="Calibri"/>
                        </a:rPr>
                        <a:t>primates</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12.004</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0.000</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4.738</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30.417</a:t>
                      </a:r>
                    </a:p>
                  </a:txBody>
                  <a:tcPr marL="12700" marR="12700" marT="12700" marB="0" anchor="b">
                    <a:lnL>
                      <a:noFill/>
                    </a:lnL>
                    <a:lnR>
                      <a:noFill/>
                    </a:lnR>
                    <a:lnT>
                      <a:noFill/>
                    </a:lnT>
                    <a:lnB>
                      <a:noFill/>
                    </a:lnB>
                    <a:solidFill>
                      <a:srgbClr val="60497A"/>
                    </a:solidFill>
                  </a:tcPr>
                </a:tc>
              </a:tr>
              <a:tr h="242791">
                <a:tc>
                  <a:txBody>
                    <a:bodyPr/>
                    <a:lstStyle/>
                    <a:p>
                      <a:pPr algn="l" fontAlgn="b"/>
                      <a:r>
                        <a:rPr lang="en-US" sz="1600" b="0" i="0" u="none" strike="noStrike">
                          <a:solidFill>
                            <a:srgbClr val="FFFFFF"/>
                          </a:solidFill>
                          <a:effectLst/>
                          <a:latin typeface="Calibri"/>
                        </a:rPr>
                        <a:t>rodents_shrews</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1.809</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0.208</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0.719</a:t>
                      </a:r>
                    </a:p>
                  </a:txBody>
                  <a:tcPr marL="12700" marR="12700" marT="12700" marB="0" anchor="b">
                    <a:lnL>
                      <a:noFill/>
                    </a:lnL>
                    <a:lnR>
                      <a:noFill/>
                    </a:lnR>
                    <a:lnT>
                      <a:noFill/>
                    </a:lnT>
                    <a:lnB>
                      <a:noFill/>
                    </a:lnB>
                    <a:solidFill>
                      <a:srgbClr val="60497A"/>
                    </a:solidFill>
                  </a:tcPr>
                </a:tc>
                <a:tc>
                  <a:txBody>
                    <a:bodyPr/>
                    <a:lstStyle/>
                    <a:p>
                      <a:pPr algn="ctr" fontAlgn="b"/>
                      <a:r>
                        <a:rPr lang="en-US" sz="1600" b="0" i="0" u="none" strike="noStrike">
                          <a:solidFill>
                            <a:srgbClr val="FFFFFF"/>
                          </a:solidFill>
                          <a:effectLst/>
                          <a:latin typeface="Calibri"/>
                        </a:rPr>
                        <a:t>4.551</a:t>
                      </a:r>
                    </a:p>
                  </a:txBody>
                  <a:tcPr marL="12700" marR="12700" marT="12700" marB="0" anchor="b">
                    <a:lnL>
                      <a:noFill/>
                    </a:lnL>
                    <a:lnR>
                      <a:noFill/>
                    </a:lnR>
                    <a:lnT>
                      <a:noFill/>
                    </a:lnT>
                    <a:lnB>
                      <a:noFill/>
                    </a:lnB>
                    <a:solidFill>
                      <a:srgbClr val="60497A"/>
                    </a:solidFill>
                  </a:tcPr>
                </a:tc>
              </a:tr>
              <a:tr h="242791">
                <a:tc>
                  <a:txBody>
                    <a:bodyPr/>
                    <a:lstStyle/>
                    <a:p>
                      <a:pPr algn="l" fontAlgn="b"/>
                      <a:r>
                        <a:rPr lang="en-US" sz="1600" b="0" i="0" u="none" strike="noStrike">
                          <a:solidFill>
                            <a:srgbClr val="000000"/>
                          </a:solidFill>
                          <a:effectLst/>
                          <a:latin typeface="Calibri"/>
                        </a:rPr>
                        <a:t>urogenital_swab</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2.201</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0.084</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0.899</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5.389</a:t>
                      </a:r>
                    </a:p>
                  </a:txBody>
                  <a:tcPr marL="12700" marR="12700" marT="12700" marB="0" anchor="b">
                    <a:lnL>
                      <a:noFill/>
                    </a:lnL>
                    <a:lnR>
                      <a:noFill/>
                    </a:lnR>
                    <a:lnT>
                      <a:noFill/>
                    </a:lnT>
                    <a:lnB>
                      <a:noFill/>
                    </a:lnB>
                    <a:solidFill>
                      <a:srgbClr val="B1A0C7"/>
                    </a:solidFill>
                  </a:tcPr>
                </a:tc>
              </a:tr>
              <a:tr h="242791">
                <a:tc>
                  <a:txBody>
                    <a:bodyPr/>
                    <a:lstStyle/>
                    <a:p>
                      <a:pPr algn="l" fontAlgn="b"/>
                      <a:r>
                        <a:rPr lang="en-US" sz="1600" b="0" i="0" u="none" strike="noStrike">
                          <a:solidFill>
                            <a:srgbClr val="000000"/>
                          </a:solidFill>
                          <a:effectLst/>
                          <a:latin typeface="Calibri"/>
                        </a:rPr>
                        <a:t>rectal_swab</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4.301</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0.000</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2.549</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7.258</a:t>
                      </a:r>
                    </a:p>
                  </a:txBody>
                  <a:tcPr marL="12700" marR="12700" marT="12700" marB="0" anchor="b">
                    <a:lnL>
                      <a:noFill/>
                    </a:lnL>
                    <a:lnR>
                      <a:noFill/>
                    </a:lnR>
                    <a:lnT>
                      <a:noFill/>
                    </a:lnT>
                    <a:lnB>
                      <a:noFill/>
                    </a:lnB>
                    <a:solidFill>
                      <a:srgbClr val="B1A0C7"/>
                    </a:solidFill>
                  </a:tcPr>
                </a:tc>
              </a:tr>
              <a:tr h="242791">
                <a:tc>
                  <a:txBody>
                    <a:bodyPr/>
                    <a:lstStyle/>
                    <a:p>
                      <a:pPr algn="l" fontAlgn="b"/>
                      <a:r>
                        <a:rPr lang="en-US" sz="1600" b="0" i="0" u="none" strike="noStrike">
                          <a:solidFill>
                            <a:srgbClr val="000000"/>
                          </a:solidFill>
                          <a:effectLst/>
                          <a:latin typeface="Calibri"/>
                        </a:rPr>
                        <a:t>other</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1.793</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0.084</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0.925</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3.475</a:t>
                      </a:r>
                    </a:p>
                  </a:txBody>
                  <a:tcPr marL="12700" marR="12700" marT="12700" marB="0" anchor="b">
                    <a:lnL>
                      <a:noFill/>
                    </a:lnL>
                    <a:lnR>
                      <a:noFill/>
                    </a:lnR>
                    <a:lnT>
                      <a:noFill/>
                    </a:lnT>
                    <a:lnB>
                      <a:noFill/>
                    </a:lnB>
                    <a:solidFill>
                      <a:srgbClr val="B1A0C7"/>
                    </a:solidFill>
                  </a:tcPr>
                </a:tc>
              </a:tr>
              <a:tr h="242791">
                <a:tc>
                  <a:txBody>
                    <a:bodyPr/>
                    <a:lstStyle/>
                    <a:p>
                      <a:pPr algn="l" fontAlgn="b"/>
                      <a:r>
                        <a:rPr lang="en-US" sz="1600" b="0" i="0" u="none" strike="noStrike">
                          <a:solidFill>
                            <a:srgbClr val="000000"/>
                          </a:solidFill>
                          <a:effectLst/>
                          <a:latin typeface="Calibri"/>
                        </a:rPr>
                        <a:t>oralnasal_swab</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2.791</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0.174</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0.635</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12.268</a:t>
                      </a:r>
                    </a:p>
                  </a:txBody>
                  <a:tcPr marL="12700" marR="12700" marT="12700" marB="0" anchor="b">
                    <a:lnL>
                      <a:noFill/>
                    </a:lnL>
                    <a:lnR>
                      <a:noFill/>
                    </a:lnR>
                    <a:lnT>
                      <a:noFill/>
                    </a:lnT>
                    <a:lnB>
                      <a:noFill/>
                    </a:lnB>
                    <a:solidFill>
                      <a:srgbClr val="B1A0C7"/>
                    </a:solidFill>
                  </a:tcPr>
                </a:tc>
              </a:tr>
              <a:tr h="242791">
                <a:tc>
                  <a:txBody>
                    <a:bodyPr/>
                    <a:lstStyle/>
                    <a:p>
                      <a:pPr algn="l" fontAlgn="b"/>
                      <a:r>
                        <a:rPr lang="en-US" sz="1600" b="0" i="0" u="none" strike="noStrike">
                          <a:solidFill>
                            <a:srgbClr val="000000"/>
                          </a:solidFill>
                          <a:effectLst/>
                          <a:latin typeface="Calibri"/>
                        </a:rPr>
                        <a:t>blood_drop</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0.257</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0.237</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0.027</a:t>
                      </a:r>
                    </a:p>
                  </a:txBody>
                  <a:tcPr marL="12700" marR="12700" marT="12700" marB="0" anchor="b">
                    <a:lnL>
                      <a:noFill/>
                    </a:lnL>
                    <a:lnR>
                      <a:noFill/>
                    </a:lnR>
                    <a:lnT>
                      <a:noFill/>
                    </a:lnT>
                    <a:lnB>
                      <a:noFill/>
                    </a:lnB>
                    <a:solidFill>
                      <a:srgbClr val="B1A0C7"/>
                    </a:solidFill>
                  </a:tcPr>
                </a:tc>
                <a:tc>
                  <a:txBody>
                    <a:bodyPr/>
                    <a:lstStyle/>
                    <a:p>
                      <a:pPr algn="ctr" fontAlgn="b"/>
                      <a:r>
                        <a:rPr lang="en-US" sz="1600" b="0" i="0" u="none" strike="noStrike">
                          <a:solidFill>
                            <a:srgbClr val="000000"/>
                          </a:solidFill>
                          <a:effectLst/>
                          <a:latin typeface="Calibri"/>
                        </a:rPr>
                        <a:t>2.442</a:t>
                      </a:r>
                    </a:p>
                  </a:txBody>
                  <a:tcPr marL="12700" marR="12700" marT="12700" marB="0" anchor="b">
                    <a:lnL>
                      <a:noFill/>
                    </a:lnL>
                    <a:lnR>
                      <a:noFill/>
                    </a:lnR>
                    <a:lnT>
                      <a:noFill/>
                    </a:lnT>
                    <a:lnB>
                      <a:noFill/>
                    </a:lnB>
                    <a:solidFill>
                      <a:srgbClr val="B1A0C7"/>
                    </a:solidFill>
                  </a:tcPr>
                </a:tc>
              </a:tr>
              <a:tr h="242791">
                <a:tc>
                  <a:txBody>
                    <a:bodyPr/>
                    <a:lstStyle/>
                    <a:p>
                      <a:pPr algn="l" fontAlgn="b"/>
                      <a:r>
                        <a:rPr lang="en-US" sz="1600" b="0" i="0" u="none" strike="noStrike">
                          <a:solidFill>
                            <a:srgbClr val="000000"/>
                          </a:solidFill>
                          <a:effectLst/>
                          <a:latin typeface="Calibri"/>
                        </a:rPr>
                        <a:t>i_extractive_industry</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0.345</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0.046</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0.121</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0.979</a:t>
                      </a:r>
                    </a:p>
                  </a:txBody>
                  <a:tcPr marL="12700" marR="12700" marT="12700" marB="0" anchor="b">
                    <a:lnL>
                      <a:noFill/>
                    </a:lnL>
                    <a:lnR>
                      <a:noFill/>
                    </a:lnR>
                    <a:lnT>
                      <a:noFill/>
                    </a:lnT>
                    <a:lnB>
                      <a:noFill/>
                    </a:lnB>
                    <a:solidFill>
                      <a:srgbClr val="E4DFEC"/>
                    </a:solidFill>
                  </a:tcPr>
                </a:tc>
              </a:tr>
              <a:tr h="242791">
                <a:tc>
                  <a:txBody>
                    <a:bodyPr/>
                    <a:lstStyle/>
                    <a:p>
                      <a:pPr algn="l" fontAlgn="b"/>
                      <a:r>
                        <a:rPr lang="en-US" sz="1600" b="0" i="0" u="none" strike="noStrike">
                          <a:solidFill>
                            <a:srgbClr val="000000"/>
                          </a:solidFill>
                          <a:effectLst/>
                          <a:latin typeface="Calibri"/>
                        </a:rPr>
                        <a:t>i_dwelings</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1.245</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0.100</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0.959</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1.618</a:t>
                      </a:r>
                    </a:p>
                  </a:txBody>
                  <a:tcPr marL="12700" marR="12700" marT="12700" marB="0" anchor="b">
                    <a:lnL>
                      <a:noFill/>
                    </a:lnL>
                    <a:lnR>
                      <a:noFill/>
                    </a:lnR>
                    <a:lnT>
                      <a:noFill/>
                    </a:lnT>
                    <a:lnB>
                      <a:noFill/>
                    </a:lnB>
                    <a:solidFill>
                      <a:srgbClr val="E4DFEC"/>
                    </a:solidFill>
                  </a:tcPr>
                </a:tc>
              </a:tr>
              <a:tr h="242791">
                <a:tc>
                  <a:txBody>
                    <a:bodyPr/>
                    <a:lstStyle/>
                    <a:p>
                      <a:pPr algn="l" fontAlgn="b"/>
                      <a:r>
                        <a:rPr lang="en-US" sz="1600" b="0" i="0" u="none" strike="noStrike">
                          <a:solidFill>
                            <a:srgbClr val="000000"/>
                          </a:solidFill>
                          <a:effectLst/>
                          <a:latin typeface="Calibri"/>
                        </a:rPr>
                        <a:t>i_trade</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2.680</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0.002</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1.447</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4.962</a:t>
                      </a:r>
                    </a:p>
                  </a:txBody>
                  <a:tcPr marL="12700" marR="12700" marT="12700" marB="0" anchor="b">
                    <a:lnL>
                      <a:noFill/>
                    </a:lnL>
                    <a:lnR>
                      <a:noFill/>
                    </a:lnR>
                    <a:lnT>
                      <a:noFill/>
                    </a:lnT>
                    <a:lnB>
                      <a:noFill/>
                    </a:lnB>
                    <a:solidFill>
                      <a:srgbClr val="E4DFEC"/>
                    </a:solidFill>
                  </a:tcPr>
                </a:tc>
              </a:tr>
              <a:tr h="242791">
                <a:tc>
                  <a:txBody>
                    <a:bodyPr/>
                    <a:lstStyle/>
                    <a:p>
                      <a:pPr algn="l" fontAlgn="b"/>
                      <a:r>
                        <a:rPr lang="en-US" sz="1600" b="0" i="0" u="none" strike="noStrike">
                          <a:solidFill>
                            <a:srgbClr val="000000"/>
                          </a:solidFill>
                          <a:effectLst/>
                          <a:latin typeface="Calibri"/>
                        </a:rPr>
                        <a:t>i_veterinarian_researcher</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2.412</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0.000</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1.549</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3.756</a:t>
                      </a:r>
                    </a:p>
                  </a:txBody>
                  <a:tcPr marL="12700" marR="12700" marT="12700" marB="0" anchor="b">
                    <a:lnL>
                      <a:noFill/>
                    </a:lnL>
                    <a:lnR>
                      <a:noFill/>
                    </a:lnR>
                    <a:lnT>
                      <a:noFill/>
                    </a:lnT>
                    <a:lnB>
                      <a:noFill/>
                    </a:lnB>
                    <a:solidFill>
                      <a:srgbClr val="E4DFEC"/>
                    </a:solidFill>
                  </a:tcPr>
                </a:tc>
              </a:tr>
              <a:tr h="242791">
                <a:tc>
                  <a:txBody>
                    <a:bodyPr/>
                    <a:lstStyle/>
                    <a:p>
                      <a:pPr algn="l" fontAlgn="b"/>
                      <a:r>
                        <a:rPr lang="en-US" sz="1600" b="0" i="0" u="none" strike="noStrike">
                          <a:solidFill>
                            <a:srgbClr val="000000"/>
                          </a:solidFill>
                          <a:effectLst/>
                          <a:latin typeface="Calibri"/>
                        </a:rPr>
                        <a:t>i_wild_animalfarm</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0.461</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0.064</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0.203</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1.046</a:t>
                      </a:r>
                    </a:p>
                  </a:txBody>
                  <a:tcPr marL="12700" marR="12700" marT="12700" marB="0" anchor="b">
                    <a:lnL>
                      <a:noFill/>
                    </a:lnL>
                    <a:lnR>
                      <a:noFill/>
                    </a:lnR>
                    <a:lnT>
                      <a:noFill/>
                    </a:lnT>
                    <a:lnB>
                      <a:noFill/>
                    </a:lnB>
                    <a:solidFill>
                      <a:srgbClr val="E4DFEC"/>
                    </a:solidFill>
                  </a:tcPr>
                </a:tc>
              </a:tr>
              <a:tr h="242791">
                <a:tc>
                  <a:txBody>
                    <a:bodyPr/>
                    <a:lstStyle/>
                    <a:p>
                      <a:pPr algn="l" fontAlgn="b"/>
                      <a:r>
                        <a:rPr lang="en-US" sz="1600" b="0" i="0" u="none" strike="noStrike">
                          <a:solidFill>
                            <a:srgbClr val="000000"/>
                          </a:solidFill>
                          <a:effectLst/>
                          <a:latin typeface="Calibri"/>
                        </a:rPr>
                        <a:t>h_ag</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0.699</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0.056</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0.484</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1.010</a:t>
                      </a:r>
                    </a:p>
                  </a:txBody>
                  <a:tcPr marL="12700" marR="12700" marT="12700" marB="0" anchor="b">
                    <a:lnL>
                      <a:noFill/>
                    </a:lnL>
                    <a:lnR>
                      <a:noFill/>
                    </a:lnR>
                    <a:lnT>
                      <a:noFill/>
                    </a:lnT>
                    <a:lnB>
                      <a:noFill/>
                    </a:lnB>
                    <a:solidFill>
                      <a:srgbClr val="E4DFEC"/>
                    </a:solidFill>
                  </a:tcPr>
                </a:tc>
              </a:tr>
              <a:tr h="242791">
                <a:tc>
                  <a:txBody>
                    <a:bodyPr/>
                    <a:lstStyle/>
                    <a:p>
                      <a:pPr algn="l" fontAlgn="b"/>
                      <a:r>
                        <a:rPr lang="en-US" sz="1600" b="0" i="0" u="none" strike="noStrike">
                          <a:solidFill>
                            <a:srgbClr val="000000"/>
                          </a:solidFill>
                          <a:effectLst/>
                          <a:latin typeface="Calibri"/>
                        </a:rPr>
                        <a:t>h_livestock</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3.848</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0.003</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1.601</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9.248</a:t>
                      </a:r>
                    </a:p>
                  </a:txBody>
                  <a:tcPr marL="12700" marR="12700" marT="12700" marB="0" anchor="b">
                    <a:lnL>
                      <a:noFill/>
                    </a:lnL>
                    <a:lnR>
                      <a:noFill/>
                    </a:lnR>
                    <a:lnT>
                      <a:noFill/>
                    </a:lnT>
                    <a:lnB>
                      <a:noFill/>
                    </a:lnB>
                    <a:solidFill>
                      <a:srgbClr val="E4DFEC"/>
                    </a:solidFill>
                  </a:tcPr>
                </a:tc>
              </a:tr>
              <a:tr h="242791">
                <a:tc>
                  <a:txBody>
                    <a:bodyPr/>
                    <a:lstStyle/>
                    <a:p>
                      <a:pPr algn="l" fontAlgn="b"/>
                      <a:r>
                        <a:rPr lang="en-US" sz="1600" b="0" i="0" u="none" strike="noStrike">
                          <a:solidFill>
                            <a:srgbClr val="000000"/>
                          </a:solidFill>
                          <a:effectLst/>
                          <a:latin typeface="Calibri"/>
                        </a:rPr>
                        <a:t>h_slum</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0.275</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0.001</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a:solidFill>
                            <a:srgbClr val="000000"/>
                          </a:solidFill>
                          <a:effectLst/>
                          <a:latin typeface="Calibri"/>
                        </a:rPr>
                        <a:t>0.132</a:t>
                      </a:r>
                    </a:p>
                  </a:txBody>
                  <a:tcPr marL="12700" marR="12700" marT="12700" marB="0" anchor="b">
                    <a:lnL>
                      <a:noFill/>
                    </a:lnL>
                    <a:lnR>
                      <a:noFill/>
                    </a:lnR>
                    <a:lnT>
                      <a:noFill/>
                    </a:lnT>
                    <a:lnB>
                      <a:noFill/>
                    </a:lnB>
                    <a:solidFill>
                      <a:srgbClr val="E4DFEC"/>
                    </a:solidFill>
                  </a:tcPr>
                </a:tc>
                <a:tc>
                  <a:txBody>
                    <a:bodyPr/>
                    <a:lstStyle/>
                    <a:p>
                      <a:pPr algn="ctr" fontAlgn="b"/>
                      <a:r>
                        <a:rPr lang="en-US" sz="1600" b="0" i="0" u="none" strike="noStrike" dirty="0">
                          <a:solidFill>
                            <a:srgbClr val="000000"/>
                          </a:solidFill>
                          <a:effectLst/>
                          <a:latin typeface="Calibri"/>
                        </a:rPr>
                        <a:t>0.573</a:t>
                      </a:r>
                    </a:p>
                  </a:txBody>
                  <a:tcPr marL="12700" marR="12700" marT="12700" marB="0" anchor="b">
                    <a:lnL>
                      <a:noFill/>
                    </a:lnL>
                    <a:lnR>
                      <a:noFill/>
                    </a:lnR>
                    <a:lnT>
                      <a:noFill/>
                    </a:lnT>
                    <a:lnB>
                      <a:noFill/>
                    </a:lnB>
                    <a:solidFill>
                      <a:srgbClr val="E4DFEC"/>
                    </a:solidFill>
                  </a:tcPr>
                </a:tc>
              </a:tr>
            </a:tbl>
          </a:graphicData>
        </a:graphic>
      </p:graphicFrame>
    </p:spTree>
    <p:extLst>
      <p:ext uri="{BB962C8B-B14F-4D97-AF65-F5344CB8AC3E}">
        <p14:creationId xmlns:p14="http://schemas.microsoft.com/office/powerpoint/2010/main" val="1350010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fill="hold"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Fig2-GAMs_largerfont.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0"/>
            <a:ext cx="5255095" cy="6858000"/>
          </a:xfrm>
          <a:prstGeom prst="rect">
            <a:avLst/>
          </a:prstGeom>
        </p:spPr>
      </p:pic>
      <p:sp>
        <p:nvSpPr>
          <p:cNvPr id="5" name="TextBox 4"/>
          <p:cNvSpPr txBox="1"/>
          <p:nvPr/>
        </p:nvSpPr>
        <p:spPr>
          <a:xfrm>
            <a:off x="7331005" y="64740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sp>
        <p:nvSpPr>
          <p:cNvPr id="6" name="TextBox 5"/>
          <p:cNvSpPr txBox="1"/>
          <p:nvPr/>
        </p:nvSpPr>
        <p:spPr>
          <a:xfrm>
            <a:off x="5638799" y="457200"/>
            <a:ext cx="3505201" cy="5262980"/>
          </a:xfrm>
          <a:prstGeom prst="rect">
            <a:avLst/>
          </a:prstGeom>
          <a:noFill/>
        </p:spPr>
        <p:txBody>
          <a:bodyPr wrap="square" rtlCol="0">
            <a:spAutoFit/>
          </a:bodyPr>
          <a:lstStyle/>
          <a:p>
            <a:pPr marL="285750" indent="-285750">
              <a:buFont typeface="Arial"/>
              <a:buChar char="•"/>
            </a:pPr>
            <a:r>
              <a:rPr lang="en-US" sz="2800" dirty="0" smtClean="0"/>
              <a:t>HP3</a:t>
            </a:r>
          </a:p>
          <a:p>
            <a:pPr marL="285750" indent="-285750">
              <a:buFont typeface="Arial"/>
              <a:buChar char="•"/>
            </a:pPr>
            <a:r>
              <a:rPr lang="en-US" sz="2800" dirty="0" smtClean="0"/>
              <a:t>Species level analysis of number of zoonotic viruses</a:t>
            </a:r>
          </a:p>
          <a:p>
            <a:pPr marL="285750" indent="-285750">
              <a:buFont typeface="Arial"/>
              <a:buChar char="•"/>
            </a:pPr>
            <a:r>
              <a:rPr lang="en-US" sz="2800" dirty="0"/>
              <a:t>768 mammalian species (14% of global </a:t>
            </a:r>
            <a:r>
              <a:rPr lang="en-US" sz="2800" dirty="0" smtClean="0"/>
              <a:t>diversity) </a:t>
            </a:r>
            <a:r>
              <a:rPr lang="en-US" sz="2800" dirty="0"/>
              <a:t>from 15 orders </a:t>
            </a:r>
          </a:p>
          <a:p>
            <a:pPr marL="285750" indent="-285750">
              <a:buFont typeface="Arial"/>
              <a:buChar char="•"/>
            </a:pPr>
            <a:r>
              <a:rPr lang="en-US" sz="2800" dirty="0" smtClean="0"/>
              <a:t>590 </a:t>
            </a:r>
            <a:r>
              <a:rPr lang="en-US" sz="2800" dirty="0"/>
              <a:t>unique viral species </a:t>
            </a:r>
            <a:r>
              <a:rPr lang="en-US" sz="2800" dirty="0" smtClean="0"/>
              <a:t>(ICTV listed) from </a:t>
            </a:r>
            <a:r>
              <a:rPr lang="en-US" sz="2800" dirty="0"/>
              <a:t>28 viral </a:t>
            </a:r>
            <a:r>
              <a:rPr lang="en-US" sz="2800" dirty="0" smtClean="0"/>
              <a:t>Families</a:t>
            </a:r>
            <a:endParaRPr lang="en-US" sz="2800" dirty="0"/>
          </a:p>
        </p:txBody>
      </p:sp>
    </p:spTree>
    <p:extLst>
      <p:ext uri="{BB962C8B-B14F-4D97-AF65-F5344CB8AC3E}">
        <p14:creationId xmlns:p14="http://schemas.microsoft.com/office/powerpoint/2010/main" val="3204713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xFig7-Residuals-byOrder_v3.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07818"/>
            <a:ext cx="9144000" cy="7065818"/>
          </a:xfrm>
          <a:prstGeom prst="rect">
            <a:avLst/>
          </a:prstGeom>
        </p:spPr>
      </p:pic>
      <p:sp>
        <p:nvSpPr>
          <p:cNvPr id="6" name="TextBox 5"/>
          <p:cNvSpPr txBox="1"/>
          <p:nvPr/>
        </p:nvSpPr>
        <p:spPr>
          <a:xfrm>
            <a:off x="7331005" y="64740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sp>
        <p:nvSpPr>
          <p:cNvPr id="4" name="Title 1"/>
          <p:cNvSpPr>
            <a:spLocks noGrp="1"/>
          </p:cNvSpPr>
          <p:nvPr>
            <p:ph type="title"/>
          </p:nvPr>
        </p:nvSpPr>
        <p:spPr>
          <a:xfrm>
            <a:off x="457201" y="0"/>
            <a:ext cx="8229600" cy="1143000"/>
          </a:xfrm>
        </p:spPr>
        <p:txBody>
          <a:bodyPr>
            <a:noAutofit/>
          </a:bodyPr>
          <a:lstStyle/>
          <a:p>
            <a:pPr algn="ctr"/>
            <a:r>
              <a:rPr lang="en-US" sz="3600" dirty="0" smtClean="0"/>
              <a:t>‘Missing </a:t>
            </a:r>
            <a:r>
              <a:rPr lang="en-US" sz="3600" dirty="0" err="1" smtClean="0"/>
              <a:t>Zoonoses</a:t>
            </a:r>
            <a:r>
              <a:rPr lang="en-US" sz="3600" dirty="0" smtClean="0"/>
              <a:t>’</a:t>
            </a:r>
            <a:endParaRPr lang="en-US" sz="3600" dirty="0"/>
          </a:p>
        </p:txBody>
      </p:sp>
    </p:spTree>
    <p:extLst>
      <p:ext uri="{BB962C8B-B14F-4D97-AF65-F5344CB8AC3E}">
        <p14:creationId xmlns:p14="http://schemas.microsoft.com/office/powerpoint/2010/main" val="2974556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dirty="0" smtClean="0"/>
              <a:t>Zoonotic EID Hotspots II</a:t>
            </a:r>
            <a:endParaRPr lang="en-US" sz="3600" dirty="0" smtClean="0"/>
          </a:p>
        </p:txBody>
      </p:sp>
      <p:sp>
        <p:nvSpPr>
          <p:cNvPr id="89092" name="Rectangle 4"/>
          <p:cNvSpPr>
            <a:spLocks noChangeArrowheads="1"/>
          </p:cNvSpPr>
          <p:nvPr/>
        </p:nvSpPr>
        <p:spPr bwMode="auto">
          <a:xfrm>
            <a:off x="685800" y="1295400"/>
            <a:ext cx="8177389"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8242"/>
          <a:stretch/>
        </p:blipFill>
        <p:spPr bwMode="auto">
          <a:xfrm>
            <a:off x="727250" y="2011935"/>
            <a:ext cx="7708900" cy="3088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849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7331005" y="64740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pic>
        <p:nvPicPr>
          <p:cNvPr id="4" name="Picture 3" descr="Carnivora_allmaps.pdf"/>
          <p:cNvPicPr>
            <a:picLocks noChangeAspect="1"/>
          </p:cNvPicPr>
          <p:nvPr/>
        </p:nvPicPr>
        <p:blipFill rotWithShape="1">
          <a:blip r:embed="rId2">
            <a:extLst>
              <a:ext uri="{28A0092B-C50C-407E-A947-70E740481C1C}">
                <a14:useLocalDpi xmlns:a14="http://schemas.microsoft.com/office/drawing/2010/main" val="0"/>
              </a:ext>
            </a:extLst>
          </a:blip>
          <a:srcRect r="50452"/>
          <a:stretch/>
        </p:blipFill>
        <p:spPr>
          <a:xfrm>
            <a:off x="304800" y="914400"/>
            <a:ext cx="3615620" cy="5638800"/>
          </a:xfrm>
          <a:prstGeom prst="rect">
            <a:avLst/>
          </a:prstGeom>
        </p:spPr>
      </p:pic>
      <p:sp>
        <p:nvSpPr>
          <p:cNvPr id="5" name="Rectangle 4"/>
          <p:cNvSpPr/>
          <p:nvPr/>
        </p:nvSpPr>
        <p:spPr>
          <a:xfrm>
            <a:off x="533400" y="304800"/>
            <a:ext cx="2504319" cy="584776"/>
          </a:xfrm>
          <a:prstGeom prst="rect">
            <a:avLst/>
          </a:prstGeom>
        </p:spPr>
        <p:txBody>
          <a:bodyPr wrap="square">
            <a:spAutoFit/>
          </a:bodyPr>
          <a:lstStyle/>
          <a:p>
            <a:r>
              <a:rPr lang="en-US" sz="3200" dirty="0" smtClean="0">
                <a:solidFill>
                  <a:srgbClr val="800000"/>
                </a:solidFill>
              </a:rPr>
              <a:t>Carnivores</a:t>
            </a:r>
            <a:endParaRPr lang="en-US" sz="3200" dirty="0">
              <a:solidFill>
                <a:srgbClr val="800000"/>
              </a:solidFill>
            </a:endParaRPr>
          </a:p>
        </p:txBody>
      </p:sp>
      <p:pic>
        <p:nvPicPr>
          <p:cNvPr id="6" name="Picture 5" descr="Chiroptera_allmaps.pdf"/>
          <p:cNvPicPr>
            <a:picLocks noChangeAspect="1"/>
          </p:cNvPicPr>
          <p:nvPr/>
        </p:nvPicPr>
        <p:blipFill rotWithShape="1">
          <a:blip r:embed="rId3">
            <a:extLst>
              <a:ext uri="{28A0092B-C50C-407E-A947-70E740481C1C}">
                <a14:useLocalDpi xmlns:a14="http://schemas.microsoft.com/office/drawing/2010/main" val="0"/>
              </a:ext>
            </a:extLst>
          </a:blip>
          <a:srcRect r="50273"/>
          <a:stretch/>
        </p:blipFill>
        <p:spPr>
          <a:xfrm>
            <a:off x="4343400" y="990600"/>
            <a:ext cx="3628673" cy="5638800"/>
          </a:xfrm>
          <a:prstGeom prst="rect">
            <a:avLst/>
          </a:prstGeom>
        </p:spPr>
      </p:pic>
      <p:sp>
        <p:nvSpPr>
          <p:cNvPr id="7" name="Rectangle 6"/>
          <p:cNvSpPr/>
          <p:nvPr/>
        </p:nvSpPr>
        <p:spPr>
          <a:xfrm>
            <a:off x="4419600" y="304800"/>
            <a:ext cx="2504319" cy="584776"/>
          </a:xfrm>
          <a:prstGeom prst="rect">
            <a:avLst/>
          </a:prstGeom>
        </p:spPr>
        <p:txBody>
          <a:bodyPr wrap="square">
            <a:spAutoFit/>
          </a:bodyPr>
          <a:lstStyle/>
          <a:p>
            <a:r>
              <a:rPr lang="en-US" sz="3200" dirty="0" err="1" smtClean="0">
                <a:solidFill>
                  <a:srgbClr val="800000"/>
                </a:solidFill>
              </a:rPr>
              <a:t>Chiroptera</a:t>
            </a:r>
            <a:endParaRPr lang="en-US" sz="3200" dirty="0">
              <a:solidFill>
                <a:srgbClr val="800000"/>
              </a:solidFill>
            </a:endParaRPr>
          </a:p>
        </p:txBody>
      </p:sp>
    </p:spTree>
    <p:extLst>
      <p:ext uri="{BB962C8B-B14F-4D97-AF65-F5344CB8AC3E}">
        <p14:creationId xmlns:p14="http://schemas.microsoft.com/office/powerpoint/2010/main" val="1175724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p:nvPr/>
        </p:nvSpPr>
        <p:spPr>
          <a:xfrm>
            <a:off x="533400" y="101024"/>
            <a:ext cx="2504319" cy="584776"/>
          </a:xfrm>
          <a:prstGeom prst="rect">
            <a:avLst/>
          </a:prstGeom>
        </p:spPr>
        <p:txBody>
          <a:bodyPr wrap="square">
            <a:spAutoFit/>
          </a:bodyPr>
          <a:lstStyle/>
          <a:p>
            <a:r>
              <a:rPr lang="en-US" sz="3200" dirty="0" smtClean="0">
                <a:solidFill>
                  <a:srgbClr val="800000"/>
                </a:solidFill>
              </a:rPr>
              <a:t>Rodents</a:t>
            </a:r>
            <a:endParaRPr lang="en-US" sz="3200" dirty="0">
              <a:solidFill>
                <a:srgbClr val="800000"/>
              </a:solidFill>
            </a:endParaRPr>
          </a:p>
        </p:txBody>
      </p:sp>
      <p:pic>
        <p:nvPicPr>
          <p:cNvPr id="2" name="Picture 1" descr="Rodentia_allmaps.pdf"/>
          <p:cNvPicPr>
            <a:picLocks noChangeAspect="1"/>
          </p:cNvPicPr>
          <p:nvPr/>
        </p:nvPicPr>
        <p:blipFill rotWithShape="1">
          <a:blip r:embed="rId2">
            <a:extLst>
              <a:ext uri="{28A0092B-C50C-407E-A947-70E740481C1C}">
                <a14:useLocalDpi xmlns:a14="http://schemas.microsoft.com/office/drawing/2010/main" val="0"/>
              </a:ext>
            </a:extLst>
          </a:blip>
          <a:srcRect r="49916"/>
          <a:stretch/>
        </p:blipFill>
        <p:spPr>
          <a:xfrm>
            <a:off x="152400" y="627017"/>
            <a:ext cx="4038600" cy="6230983"/>
          </a:xfrm>
          <a:prstGeom prst="rect">
            <a:avLst/>
          </a:prstGeom>
        </p:spPr>
      </p:pic>
      <p:sp>
        <p:nvSpPr>
          <p:cNvPr id="8" name="Rectangle 7"/>
          <p:cNvSpPr/>
          <p:nvPr/>
        </p:nvSpPr>
        <p:spPr>
          <a:xfrm>
            <a:off x="5257800" y="152400"/>
            <a:ext cx="2504319" cy="584776"/>
          </a:xfrm>
          <a:prstGeom prst="rect">
            <a:avLst/>
          </a:prstGeom>
        </p:spPr>
        <p:txBody>
          <a:bodyPr wrap="square">
            <a:spAutoFit/>
          </a:bodyPr>
          <a:lstStyle/>
          <a:p>
            <a:r>
              <a:rPr lang="en-US" sz="3200" dirty="0" smtClean="0">
                <a:solidFill>
                  <a:srgbClr val="800000"/>
                </a:solidFill>
              </a:rPr>
              <a:t>Primates</a:t>
            </a:r>
            <a:endParaRPr lang="en-US" sz="3200" dirty="0">
              <a:solidFill>
                <a:srgbClr val="800000"/>
              </a:solidFill>
            </a:endParaRPr>
          </a:p>
        </p:txBody>
      </p:sp>
      <p:sp>
        <p:nvSpPr>
          <p:cNvPr id="9" name="TextBox 8"/>
          <p:cNvSpPr txBox="1"/>
          <p:nvPr/>
        </p:nvSpPr>
        <p:spPr>
          <a:xfrm>
            <a:off x="6858000" y="523875"/>
            <a:ext cx="184666" cy="369332"/>
          </a:xfrm>
          <a:prstGeom prst="rect">
            <a:avLst/>
          </a:prstGeom>
          <a:noFill/>
        </p:spPr>
        <p:txBody>
          <a:bodyPr wrap="none" rtlCol="0">
            <a:spAutoFit/>
          </a:bodyPr>
          <a:lstStyle/>
          <a:p>
            <a:endParaRPr lang="en-US" dirty="0"/>
          </a:p>
        </p:txBody>
      </p:sp>
      <p:pic>
        <p:nvPicPr>
          <p:cNvPr id="10" name="Picture 9" descr="Primates_allmaps.pdf"/>
          <p:cNvPicPr>
            <a:picLocks noChangeAspect="1"/>
          </p:cNvPicPr>
          <p:nvPr/>
        </p:nvPicPr>
        <p:blipFill rotWithShape="1">
          <a:blip r:embed="rId3">
            <a:extLst>
              <a:ext uri="{28A0092B-C50C-407E-A947-70E740481C1C}">
                <a14:useLocalDpi xmlns:a14="http://schemas.microsoft.com/office/drawing/2010/main" val="0"/>
              </a:ext>
            </a:extLst>
          </a:blip>
          <a:srcRect r="50095"/>
          <a:stretch/>
        </p:blipFill>
        <p:spPr>
          <a:xfrm>
            <a:off x="4648200" y="838200"/>
            <a:ext cx="3789363" cy="5867400"/>
          </a:xfrm>
          <a:prstGeom prst="rect">
            <a:avLst/>
          </a:prstGeom>
        </p:spPr>
      </p:pic>
      <p:sp>
        <p:nvSpPr>
          <p:cNvPr id="3" name="TextBox 2"/>
          <p:cNvSpPr txBox="1"/>
          <p:nvPr/>
        </p:nvSpPr>
        <p:spPr>
          <a:xfrm>
            <a:off x="7331005" y="64740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spTree>
    <p:extLst>
      <p:ext uri="{BB962C8B-B14F-4D97-AF65-F5344CB8AC3E}">
        <p14:creationId xmlns:p14="http://schemas.microsoft.com/office/powerpoint/2010/main" val="485623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Fig4_new_PHB_newFig_logit-29July2015v2.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381000"/>
            <a:ext cx="6944710" cy="6858000"/>
          </a:xfrm>
          <a:prstGeom prst="rect">
            <a:avLst/>
          </a:prstGeom>
        </p:spPr>
      </p:pic>
      <p:sp>
        <p:nvSpPr>
          <p:cNvPr id="3" name="Title 1"/>
          <p:cNvSpPr txBox="1">
            <a:spLocks/>
          </p:cNvSpPr>
          <p:nvPr/>
        </p:nvSpPr>
        <p:spPr>
          <a:xfrm>
            <a:off x="152400" y="76200"/>
            <a:ext cx="8229600" cy="1143000"/>
          </a:xfrm>
          <a:prstGeom prst="rect">
            <a:avLst/>
          </a:prstGeom>
        </p:spPr>
        <p:txBody>
          <a:bodyPr>
            <a:noAutofit/>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sz="3400" dirty="0" smtClean="0"/>
              <a:t>Viral Ranking – Literature analysis</a:t>
            </a:r>
            <a:endParaRPr lang="en-US" sz="3400" dirty="0"/>
          </a:p>
        </p:txBody>
      </p:sp>
      <p:sp>
        <p:nvSpPr>
          <p:cNvPr id="4" name="TextBox 3"/>
          <p:cNvSpPr txBox="1"/>
          <p:nvPr/>
        </p:nvSpPr>
        <p:spPr>
          <a:xfrm>
            <a:off x="7331005" y="64740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spTree>
    <p:extLst>
      <p:ext uri="{BB962C8B-B14F-4D97-AF65-F5344CB8AC3E}">
        <p14:creationId xmlns:p14="http://schemas.microsoft.com/office/powerpoint/2010/main" val="3586216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Autofit/>
          </a:bodyPr>
          <a:lstStyle/>
          <a:p>
            <a:r>
              <a:rPr lang="en-US" dirty="0" smtClean="0"/>
              <a:t>Viral Ranking Project</a:t>
            </a:r>
            <a:endParaRPr lang="en-US" dirty="0"/>
          </a:p>
        </p:txBody>
      </p:sp>
      <p:pic>
        <p:nvPicPr>
          <p:cNvPr id="7" name="Picture 6" descr="Macintosh HD:Users:KJO1:Dropbox (EHA):Manuscripts:Virus_Ranking_PREDICT_2014:PREDICT_virusranking_Olival-17Sept2014_slide11revised.jpg"/>
          <p:cNvPicPr/>
          <p:nvPr/>
        </p:nvPicPr>
        <p:blipFill rotWithShape="1">
          <a:blip r:embed="rId3" cstate="print">
            <a:extLst>
              <a:ext uri="{28A0092B-C50C-407E-A947-70E740481C1C}">
                <a14:useLocalDpi xmlns:a14="http://schemas.microsoft.com/office/drawing/2010/main"/>
              </a:ext>
            </a:extLst>
          </a:blip>
          <a:srcRect/>
          <a:stretch/>
        </p:blipFill>
        <p:spPr bwMode="auto">
          <a:xfrm>
            <a:off x="277593" y="2362200"/>
            <a:ext cx="7856110" cy="3701608"/>
          </a:xfrm>
          <a:prstGeom prst="rect">
            <a:avLst/>
          </a:prstGeom>
          <a:noFill/>
          <a:ln>
            <a:noFill/>
          </a:ln>
        </p:spPr>
      </p:pic>
      <p:pic>
        <p:nvPicPr>
          <p:cNvPr id="8" name="Content Placeholder 3" descr="California sea lion Adenovirus.tif"/>
          <p:cNvPicPr>
            <a:picLocks noGrp="1" noChangeAspect="1"/>
          </p:cNvPicPr>
          <p:nvPr>
            <p:ph idx="1"/>
          </p:nvPr>
        </p:nvPicPr>
        <p:blipFill rotWithShape="1">
          <a:blip r:embed="rId4" cstate="print">
            <a:extLst>
              <a:ext uri="{28A0092B-C50C-407E-A947-70E740481C1C}">
                <a14:useLocalDpi xmlns:a14="http://schemas.microsoft.com/office/drawing/2010/main"/>
              </a:ext>
            </a:extLst>
          </a:blip>
          <a:srcRect/>
          <a:stretch/>
        </p:blipFill>
        <p:spPr>
          <a:xfrm>
            <a:off x="7010400" y="4059605"/>
            <a:ext cx="1828800" cy="1883995"/>
          </a:xfrm>
        </p:spPr>
      </p:pic>
      <p:sp>
        <p:nvSpPr>
          <p:cNvPr id="9" name="Shape 193"/>
          <p:cNvSpPr/>
          <p:nvPr/>
        </p:nvSpPr>
        <p:spPr>
          <a:xfrm>
            <a:off x="381000" y="1143000"/>
            <a:ext cx="8394936" cy="810795"/>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a:defRPr sz="4600">
                <a:latin typeface="Book Antiqua"/>
                <a:ea typeface="Book Antiqua"/>
                <a:cs typeface="Book Antiqua"/>
                <a:sym typeface="Book Antiqua"/>
              </a:defRPr>
            </a:lvl1pPr>
          </a:lstStyle>
          <a:p>
            <a:pPr marL="342900" indent="-342900">
              <a:buFont typeface="Arial"/>
              <a:buChar char="•"/>
              <a:defRPr sz="1800">
                <a:solidFill>
                  <a:srgbClr val="000000"/>
                </a:solidFill>
              </a:defRPr>
            </a:pPr>
            <a:r>
              <a:rPr lang="en-US" sz="2400" dirty="0" smtClean="0">
                <a:solidFill>
                  <a:srgbClr val="000090"/>
                </a:solidFill>
                <a:latin typeface="+mn-lt"/>
                <a:ea typeface="Cambria"/>
                <a:cs typeface="Cambria"/>
              </a:rPr>
              <a:t>Refine and expand analytical framework to rank viruses</a:t>
            </a:r>
          </a:p>
          <a:p>
            <a:pPr marL="342900" indent="-342900">
              <a:buFont typeface="Arial"/>
              <a:buChar char="•"/>
              <a:defRPr sz="1800">
                <a:solidFill>
                  <a:srgbClr val="000000"/>
                </a:solidFill>
              </a:defRPr>
            </a:pPr>
            <a:r>
              <a:rPr lang="en-US" sz="2400" dirty="0" smtClean="0">
                <a:solidFill>
                  <a:srgbClr val="000090"/>
                </a:solidFill>
                <a:latin typeface="+mn-lt"/>
                <a:ea typeface="Cambria"/>
                <a:cs typeface="Cambria"/>
              </a:rPr>
              <a:t>Back test with data based on past events</a:t>
            </a:r>
            <a:endParaRPr lang="en-US" sz="2400" dirty="0">
              <a:solidFill>
                <a:srgbClr val="000090"/>
              </a:solidFill>
              <a:latin typeface="+mn-lt"/>
              <a:ea typeface="Cambria"/>
              <a:cs typeface="Cambria"/>
            </a:endParaRPr>
          </a:p>
        </p:txBody>
      </p:sp>
      <p:sp>
        <p:nvSpPr>
          <p:cNvPr id="6" name="Shape 193"/>
          <p:cNvSpPr/>
          <p:nvPr/>
        </p:nvSpPr>
        <p:spPr>
          <a:xfrm>
            <a:off x="5943600" y="2286000"/>
            <a:ext cx="2844872" cy="933906"/>
          </a:xfrm>
          <a:prstGeom prst="rect">
            <a:avLst/>
          </a:prstGeom>
          <a:solidFill>
            <a:schemeClr val="bg1"/>
          </a:solidFill>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a:defRPr sz="4600">
                <a:latin typeface="Book Antiqua"/>
                <a:ea typeface="Book Antiqua"/>
                <a:cs typeface="Book Antiqua"/>
                <a:sym typeface="Book Antiqua"/>
              </a:defRPr>
            </a:lvl1pPr>
          </a:lstStyle>
          <a:p>
            <a:pPr algn="ctr">
              <a:defRPr sz="1800">
                <a:solidFill>
                  <a:srgbClr val="000000"/>
                </a:solidFill>
              </a:defRPr>
            </a:pPr>
            <a:r>
              <a:rPr lang="en-US" sz="2800" i="1" dirty="0" smtClean="0">
                <a:solidFill>
                  <a:srgbClr val="800000"/>
                </a:solidFill>
                <a:latin typeface="+mn-lt"/>
                <a:ea typeface="Cambria"/>
                <a:cs typeface="Cambria"/>
              </a:rPr>
              <a:t>Spillover risk</a:t>
            </a:r>
          </a:p>
          <a:p>
            <a:pPr algn="ctr">
              <a:defRPr sz="1800">
                <a:solidFill>
                  <a:srgbClr val="000000"/>
                </a:solidFill>
              </a:defRPr>
            </a:pPr>
            <a:r>
              <a:rPr lang="en-US" sz="2800" i="1" dirty="0" smtClean="0">
                <a:solidFill>
                  <a:srgbClr val="800000"/>
                </a:solidFill>
                <a:latin typeface="+mn-lt"/>
                <a:ea typeface="Cambria"/>
                <a:cs typeface="Cambria"/>
              </a:rPr>
              <a:t> Pandemic risk</a:t>
            </a:r>
            <a:endParaRPr lang="en-US" sz="2800" i="1" dirty="0">
              <a:solidFill>
                <a:srgbClr val="800000"/>
              </a:solidFill>
              <a:latin typeface="+mn-lt"/>
              <a:ea typeface="Cambria"/>
              <a:cs typeface="Cambria"/>
            </a:endParaRPr>
          </a:p>
        </p:txBody>
      </p:sp>
    </p:spTree>
    <p:extLst>
      <p:ext uri="{BB962C8B-B14F-4D97-AF65-F5344CB8AC3E}">
        <p14:creationId xmlns:p14="http://schemas.microsoft.com/office/powerpoint/2010/main" val="3783154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rmAutofit/>
          </a:bodyPr>
          <a:lstStyle/>
          <a:p>
            <a:r>
              <a:rPr lang="en-US" sz="3200" dirty="0" smtClean="0"/>
              <a:t>Analytics to support Mitigation </a:t>
            </a:r>
            <a:r>
              <a:rPr lang="en-US" sz="3200" smtClean="0"/>
              <a:t>- Peter</a:t>
            </a:r>
            <a:r>
              <a:rPr lang="en-US" sz="3200" dirty="0" smtClean="0"/>
              <a:t/>
            </a:r>
            <a:br>
              <a:rPr lang="en-US" sz="3200" dirty="0" smtClean="0"/>
            </a:br>
            <a:endParaRPr lang="en-US" sz="3200" dirty="0"/>
          </a:p>
        </p:txBody>
      </p:sp>
      <p:pic>
        <p:nvPicPr>
          <p:cNvPr id="4" name="Picture 3"/>
          <p:cNvPicPr/>
          <p:nvPr/>
        </p:nvPicPr>
        <p:blipFill>
          <a:blip r:embed="rId2" cstate="print">
            <a:extLst>
              <a:ext uri="{28A0092B-C50C-407E-A947-70E740481C1C}">
                <a14:useLocalDpi xmlns:a14="http://schemas.microsoft.com/office/drawing/2010/main"/>
              </a:ext>
            </a:extLst>
          </a:blip>
          <a:stretch>
            <a:fillRect/>
          </a:stretch>
        </p:blipFill>
        <p:spPr>
          <a:xfrm>
            <a:off x="609600" y="1600200"/>
            <a:ext cx="7772400" cy="3581400"/>
          </a:xfrm>
          <a:prstGeom prst="rect">
            <a:avLst/>
          </a:prstGeom>
        </p:spPr>
      </p:pic>
      <p:sp>
        <p:nvSpPr>
          <p:cNvPr id="6" name="TextBox 5"/>
          <p:cNvSpPr txBox="1"/>
          <p:nvPr/>
        </p:nvSpPr>
        <p:spPr>
          <a:xfrm>
            <a:off x="304800" y="914400"/>
            <a:ext cx="8763000" cy="400110"/>
          </a:xfrm>
          <a:prstGeom prst="rect">
            <a:avLst/>
          </a:prstGeom>
          <a:noFill/>
        </p:spPr>
        <p:txBody>
          <a:bodyPr wrap="square" rtlCol="0">
            <a:spAutoFit/>
          </a:bodyPr>
          <a:lstStyle/>
          <a:p>
            <a:r>
              <a:rPr lang="en-US" sz="2000" b="1" dirty="0" smtClean="0"/>
              <a:t>What If? Scenarios </a:t>
            </a:r>
            <a:r>
              <a:rPr lang="en-US" sz="2000" dirty="0" smtClean="0"/>
              <a:t>e.g. what “policy cocktails” are most effective</a:t>
            </a:r>
          </a:p>
        </p:txBody>
      </p:sp>
      <p:sp>
        <p:nvSpPr>
          <p:cNvPr id="5" name="TextBox 4"/>
          <p:cNvSpPr txBox="1"/>
          <p:nvPr/>
        </p:nvSpPr>
        <p:spPr>
          <a:xfrm>
            <a:off x="304800" y="5486400"/>
            <a:ext cx="8763000" cy="646331"/>
          </a:xfrm>
          <a:prstGeom prst="rect">
            <a:avLst/>
          </a:prstGeom>
          <a:noFill/>
        </p:spPr>
        <p:txBody>
          <a:bodyPr wrap="square" rtlCol="0">
            <a:spAutoFit/>
          </a:bodyPr>
          <a:lstStyle/>
          <a:p>
            <a:pPr marL="342900" indent="-342900">
              <a:buAutoNum type="alphaUcParenBoth"/>
            </a:pPr>
            <a:r>
              <a:rPr lang="en-US" dirty="0" smtClean="0"/>
              <a:t>Influenza A/H7N9, China 		(</a:t>
            </a:r>
            <a:r>
              <a:rPr lang="en-US" dirty="0"/>
              <a:t>C) Ebola virus, </a:t>
            </a:r>
            <a:r>
              <a:rPr lang="en-US" dirty="0" smtClean="0"/>
              <a:t>S. Leone</a:t>
            </a:r>
          </a:p>
          <a:p>
            <a:pPr marL="342900" indent="-342900">
              <a:buAutoNum type="alphaUcParenBoth"/>
            </a:pPr>
            <a:r>
              <a:rPr lang="en-US" dirty="0" smtClean="0"/>
              <a:t>MERS, S. Arabia			(D</a:t>
            </a:r>
            <a:r>
              <a:rPr lang="en-US" dirty="0"/>
              <a:t>) </a:t>
            </a:r>
            <a:r>
              <a:rPr lang="en-US" dirty="0" smtClean="0"/>
              <a:t>Ebola, Liberia</a:t>
            </a:r>
            <a:endParaRPr lang="en-US" dirty="0"/>
          </a:p>
        </p:txBody>
      </p:sp>
    </p:spTree>
    <p:extLst>
      <p:ext uri="{BB962C8B-B14F-4D97-AF65-F5344CB8AC3E}">
        <p14:creationId xmlns:p14="http://schemas.microsoft.com/office/powerpoint/2010/main" val="3332094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rmAutofit/>
          </a:bodyPr>
          <a:lstStyle/>
          <a:p>
            <a:r>
              <a:rPr lang="en-US" dirty="0" smtClean="0"/>
              <a:t>Examples of scenario projects</a:t>
            </a:r>
            <a:endParaRPr lang="en-US" dirty="0"/>
          </a:p>
        </p:txBody>
      </p:sp>
      <p:sp>
        <p:nvSpPr>
          <p:cNvPr id="6" name="TextBox 5"/>
          <p:cNvSpPr txBox="1"/>
          <p:nvPr/>
        </p:nvSpPr>
        <p:spPr>
          <a:xfrm>
            <a:off x="304800" y="1161872"/>
            <a:ext cx="8763000" cy="5062924"/>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US" sz="2000" dirty="0" smtClean="0"/>
              <a:t>African Livestock Futures – how will scenario projections affect EID risk </a:t>
            </a:r>
            <a:endParaRPr lang="en-US" sz="2000" dirty="0"/>
          </a:p>
          <a:p>
            <a:pPr marL="342900" indent="-342900">
              <a:spcBef>
                <a:spcPts val="1200"/>
              </a:spcBef>
              <a:buFont typeface="Arial" panose="020B0604020202020204" pitchFamily="34" charset="0"/>
              <a:buChar char="•"/>
            </a:pPr>
            <a:r>
              <a:rPr lang="en-US" sz="2000" dirty="0" smtClean="0"/>
              <a:t>Extractive industries – economic cost-benefit modeling based on EID risk (around logging, land use change)</a:t>
            </a:r>
          </a:p>
          <a:p>
            <a:pPr marL="342900" indent="-342900">
              <a:spcBef>
                <a:spcPts val="1200"/>
              </a:spcBef>
              <a:buFont typeface="Arial" panose="020B0604020202020204" pitchFamily="34" charset="0"/>
              <a:buChar char="•"/>
            </a:pPr>
            <a:r>
              <a:rPr lang="en-US" sz="2000" dirty="0" smtClean="0"/>
              <a:t>Farmed vs. wild-caught wildlife consumption – economic cost-benefit modeling based on EID costs and risk</a:t>
            </a:r>
          </a:p>
          <a:p>
            <a:pPr marL="342900" indent="-342900">
              <a:spcBef>
                <a:spcPts val="1200"/>
              </a:spcBef>
              <a:buFont typeface="Arial" panose="020B0604020202020204" pitchFamily="34" charset="0"/>
              <a:buChar char="•"/>
            </a:pPr>
            <a:r>
              <a:rPr lang="en-US" sz="2000" dirty="0" err="1" smtClean="0"/>
              <a:t>Govt</a:t>
            </a:r>
            <a:r>
              <a:rPr lang="en-US" sz="2000" dirty="0" smtClean="0"/>
              <a:t> policies to close markets, remove specific species, fund programs to increase farming</a:t>
            </a:r>
          </a:p>
          <a:p>
            <a:pPr marL="342900" indent="-342900">
              <a:spcBef>
                <a:spcPts val="1200"/>
              </a:spcBef>
              <a:buFont typeface="Arial" panose="020B0604020202020204" pitchFamily="34" charset="0"/>
              <a:buChar char="•"/>
            </a:pPr>
            <a:r>
              <a:rPr lang="en-US" sz="2000" dirty="0" smtClean="0"/>
              <a:t>Spread of specific pathogens out of regions</a:t>
            </a:r>
          </a:p>
          <a:p>
            <a:pPr marL="342900" indent="-342900">
              <a:spcBef>
                <a:spcPts val="1200"/>
              </a:spcBef>
              <a:buFont typeface="Arial" panose="020B0604020202020204" pitchFamily="34" charset="0"/>
              <a:buChar char="•"/>
            </a:pPr>
            <a:r>
              <a:rPr lang="en-US" sz="2000" dirty="0" smtClean="0"/>
              <a:t>Poultry market clean-out strategies</a:t>
            </a:r>
          </a:p>
          <a:p>
            <a:pPr marL="342900" indent="-342900">
              <a:spcBef>
                <a:spcPts val="1200"/>
              </a:spcBef>
              <a:buFont typeface="Arial" panose="020B0604020202020204" pitchFamily="34" charset="0"/>
              <a:buChar char="•"/>
            </a:pPr>
            <a:r>
              <a:rPr lang="en-US" sz="2000" dirty="0" smtClean="0"/>
              <a:t>Etc.</a:t>
            </a:r>
          </a:p>
          <a:p>
            <a:pPr marL="342900" indent="-342900">
              <a:spcBef>
                <a:spcPts val="1200"/>
              </a:spcBef>
              <a:buFont typeface="Arial" panose="020B0604020202020204" pitchFamily="34" charset="0"/>
              <a:buChar char="•"/>
            </a:pPr>
            <a:endParaRPr lang="en-US" sz="2400" dirty="0" smtClean="0"/>
          </a:p>
          <a:p>
            <a:pPr marL="342900" indent="-342900">
              <a:spcBef>
                <a:spcPts val="600"/>
              </a:spcBef>
              <a:buFont typeface="Arial" panose="020B0604020202020204" pitchFamily="34" charset="0"/>
              <a:buChar char="•"/>
            </a:pPr>
            <a:endParaRPr lang="en-US" sz="2400" dirty="0" smtClean="0"/>
          </a:p>
        </p:txBody>
      </p:sp>
    </p:spTree>
    <p:extLst>
      <p:ext uri="{BB962C8B-B14F-4D97-AF65-F5344CB8AC3E}">
        <p14:creationId xmlns:p14="http://schemas.microsoft.com/office/powerpoint/2010/main" val="2094228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dirty="0" smtClean="0"/>
              <a:t>Economic analysis: Emergence</a:t>
            </a:r>
            <a:endParaRPr lang="en-US" sz="3600" dirty="0" smtClean="0"/>
          </a:p>
        </p:txBody>
      </p:sp>
      <p:sp>
        <p:nvSpPr>
          <p:cNvPr id="89092" name="Rectangle 4"/>
          <p:cNvSpPr>
            <a:spLocks noChangeArrowheads="1"/>
          </p:cNvSpPr>
          <p:nvPr/>
        </p:nvSpPr>
        <p:spPr bwMode="auto">
          <a:xfrm>
            <a:off x="304800" y="1066800"/>
            <a:ext cx="8558389"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20000"/>
              </a:spcBef>
            </a:pPr>
            <a:r>
              <a:rPr lang="en-US" sz="2400" dirty="0" smtClean="0">
                <a:latin typeface="Arial" pitchFamily="34" charset="0"/>
              </a:rPr>
              <a:t>Costing of large-scale mitigation based on IDEEAL model</a:t>
            </a:r>
          </a:p>
          <a:p>
            <a:pPr marL="342900" indent="-342900">
              <a:spcBef>
                <a:spcPct val="20000"/>
              </a:spcBef>
              <a:buFontTx/>
              <a:buChar char="•"/>
            </a:pPr>
            <a:endParaRPr lang="en-US" sz="2400" dirty="0"/>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5" name="Picture 4" descr="sim_data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9150" y="1371600"/>
            <a:ext cx="5486400" cy="5486400"/>
          </a:xfrm>
          <a:prstGeom prst="rect">
            <a:avLst/>
          </a:prstGeom>
        </p:spPr>
      </p:pic>
    </p:spTree>
    <p:extLst>
      <p:ext uri="{BB962C8B-B14F-4D97-AF65-F5344CB8AC3E}">
        <p14:creationId xmlns:p14="http://schemas.microsoft.com/office/powerpoint/2010/main" val="164585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05248002"/>
              </p:ext>
            </p:extLst>
          </p:nvPr>
        </p:nvGraphicFramePr>
        <p:xfrm>
          <a:off x="533400" y="1752600"/>
          <a:ext cx="8153399" cy="3810112"/>
        </p:xfrm>
        <a:graphic>
          <a:graphicData uri="http://schemas.openxmlformats.org/drawingml/2006/table">
            <a:tbl>
              <a:tblPr firstRow="1" firstCol="1" bandRow="1">
                <a:tableStyleId>{5C22544A-7EE6-4342-B048-85BDC9FD1C3A}</a:tableStyleId>
              </a:tblPr>
              <a:tblGrid>
                <a:gridCol w="4128034"/>
                <a:gridCol w="4025365"/>
              </a:tblGrid>
              <a:tr h="319928">
                <a:tc gridSpan="2">
                  <a:txBody>
                    <a:bodyPr/>
                    <a:lstStyle/>
                    <a:p>
                      <a:pPr marL="0" marR="0">
                        <a:spcBef>
                          <a:spcPts val="0"/>
                        </a:spcBef>
                        <a:spcAft>
                          <a:spcPts val="0"/>
                        </a:spcAft>
                      </a:pPr>
                      <a:r>
                        <a:rPr lang="en-US" sz="2400" dirty="0">
                          <a:solidFill>
                            <a:schemeClr val="tx1"/>
                          </a:solidFill>
                          <a:effectLst/>
                        </a:rPr>
                        <a:t>Immediate Response</a:t>
                      </a:r>
                      <a:endParaRPr lang="en-US" sz="2400" dirty="0">
                        <a:solidFill>
                          <a:schemeClr val="tx1"/>
                        </a:solidFill>
                        <a:effectLst/>
                        <a:latin typeface="Times New Roman"/>
                        <a:ea typeface="Times New Roman"/>
                      </a:endParaRPr>
                    </a:p>
                  </a:txBody>
                  <a:tcPr marL="68580" marR="68580" marT="0" marB="0"/>
                </a:tc>
                <a:tc hMerge="1">
                  <a:txBody>
                    <a:bodyPr/>
                    <a:lstStyle/>
                    <a:p>
                      <a:endParaRPr lang="en-US"/>
                    </a:p>
                  </a:txBody>
                  <a:tcPr/>
                </a:tc>
              </a:tr>
              <a:tr h="319928">
                <a:tc>
                  <a:txBody>
                    <a:bodyPr/>
                    <a:lstStyle/>
                    <a:p>
                      <a:pPr marL="0" marR="0">
                        <a:spcBef>
                          <a:spcPts val="0"/>
                        </a:spcBef>
                        <a:spcAft>
                          <a:spcPts val="0"/>
                        </a:spcAft>
                      </a:pPr>
                      <a:r>
                        <a:rPr lang="en-US" sz="1800" b="0" dirty="0">
                          <a:solidFill>
                            <a:schemeClr val="tx1"/>
                          </a:solidFill>
                          <a:effectLst/>
                        </a:rPr>
                        <a:t>Department</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a:solidFill>
                            <a:schemeClr val="tx1"/>
                          </a:solidFill>
                          <a:effectLst/>
                        </a:rPr>
                        <a:t>Amount ($ in billions)</a:t>
                      </a:r>
                      <a:endParaRPr lang="en-US" sz="180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dirty="0">
                          <a:solidFill>
                            <a:schemeClr val="tx1"/>
                          </a:solidFill>
                          <a:effectLst/>
                        </a:rPr>
                        <a:t>HHS</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2.742</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dirty="0" smtClean="0">
                          <a:solidFill>
                            <a:schemeClr val="tx1"/>
                          </a:solidFill>
                          <a:effectLst/>
                        </a:rPr>
                        <a:t>USAID/</a:t>
                      </a:r>
                      <a:r>
                        <a:rPr lang="en-US" sz="1800" b="0" dirty="0" err="1" smtClean="0">
                          <a:solidFill>
                            <a:schemeClr val="tx1"/>
                          </a:solidFill>
                          <a:effectLst/>
                        </a:rPr>
                        <a:t>Dept</a:t>
                      </a:r>
                      <a:r>
                        <a:rPr lang="en-US" sz="1800" b="0" dirty="0" smtClean="0">
                          <a:solidFill>
                            <a:schemeClr val="tx1"/>
                          </a:solidFill>
                          <a:effectLst/>
                        </a:rPr>
                        <a:t> of State</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2.5</a:t>
                      </a:r>
                      <a:endParaRPr lang="en-US" sz="1800" dirty="0">
                        <a:solidFill>
                          <a:schemeClr val="tx1"/>
                        </a:solidFill>
                        <a:effectLst/>
                        <a:latin typeface="Times New Roman"/>
                        <a:ea typeface="Times New Roman"/>
                      </a:endParaRPr>
                    </a:p>
                  </a:txBody>
                  <a:tcPr marL="68580" marR="68580" marT="0" marB="0"/>
                </a:tc>
              </a:tr>
              <a:tr h="319928">
                <a:tc>
                  <a:txBody>
                    <a:bodyPr/>
                    <a:lstStyle/>
                    <a:p>
                      <a:pPr marL="0" marR="0">
                        <a:spcBef>
                          <a:spcPts val="0"/>
                        </a:spcBef>
                        <a:spcAft>
                          <a:spcPts val="0"/>
                        </a:spcAft>
                      </a:pPr>
                      <a:r>
                        <a:rPr lang="en-US" sz="1800" b="0" dirty="0">
                          <a:solidFill>
                            <a:schemeClr val="tx1"/>
                          </a:solidFill>
                          <a:effectLst/>
                        </a:rPr>
                        <a:t>Department of Defense</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a:solidFill>
                            <a:schemeClr val="tx1"/>
                          </a:solidFill>
                          <a:effectLst/>
                        </a:rPr>
                        <a:t>0.112</a:t>
                      </a:r>
                      <a:endParaRPr lang="en-US" sz="1800" dirty="0">
                        <a:solidFill>
                          <a:schemeClr val="tx1"/>
                        </a:solidFill>
                        <a:effectLst/>
                        <a:latin typeface="Times New Roman"/>
                        <a:ea typeface="Times New Roman"/>
                      </a:endParaRPr>
                    </a:p>
                  </a:txBody>
                  <a:tcPr marL="68580" marR="68580" marT="0" marB="0"/>
                </a:tc>
              </a:tr>
              <a:tr h="319928">
                <a:tc>
                  <a:txBody>
                    <a:bodyPr/>
                    <a:lstStyle/>
                    <a:p>
                      <a:pPr marL="0" marR="0">
                        <a:spcBef>
                          <a:spcPts val="0"/>
                        </a:spcBef>
                        <a:spcAft>
                          <a:spcPts val="0"/>
                        </a:spcAft>
                      </a:pPr>
                      <a:r>
                        <a:rPr lang="en-US" sz="1800" b="0" dirty="0" smtClean="0">
                          <a:solidFill>
                            <a:schemeClr val="tx1"/>
                          </a:solidFill>
                          <a:effectLst/>
                          <a:latin typeface="+mn-lt"/>
                          <a:ea typeface="Times New Roman"/>
                        </a:rPr>
                        <a:t>FDA</a:t>
                      </a:r>
                      <a:endParaRPr lang="en-US" sz="1800" b="0" dirty="0">
                        <a:solidFill>
                          <a:schemeClr val="tx1"/>
                        </a:solidFill>
                        <a:effectLst/>
                        <a:latin typeface="+mn-lt"/>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latin typeface="+mn-lt"/>
                          <a:ea typeface="Times New Roman"/>
                        </a:rPr>
                        <a:t>0.025</a:t>
                      </a:r>
                      <a:endParaRPr lang="en-US" sz="1800" dirty="0">
                        <a:solidFill>
                          <a:schemeClr val="tx1"/>
                        </a:solidFill>
                        <a:effectLst/>
                        <a:latin typeface="+mn-lt"/>
                        <a:ea typeface="Times New Roman"/>
                      </a:endParaRPr>
                    </a:p>
                  </a:txBody>
                  <a:tcPr marL="68580" marR="68580" marT="0" marB="0"/>
                </a:tc>
              </a:tr>
              <a:tr h="319928">
                <a:tc>
                  <a:txBody>
                    <a:bodyPr/>
                    <a:lstStyle/>
                    <a:p>
                      <a:pPr marL="0" marR="0">
                        <a:spcBef>
                          <a:spcPts val="0"/>
                        </a:spcBef>
                        <a:spcAft>
                          <a:spcPts val="0"/>
                        </a:spcAft>
                      </a:pPr>
                      <a:r>
                        <a:rPr lang="en-US" sz="1800" b="0" dirty="0" smtClean="0">
                          <a:solidFill>
                            <a:schemeClr val="tx1"/>
                          </a:solidFill>
                          <a:effectLst/>
                          <a:latin typeface="+mn-lt"/>
                          <a:ea typeface="Times New Roman"/>
                        </a:rPr>
                        <a:t>NIH</a:t>
                      </a:r>
                      <a:endParaRPr lang="en-US" sz="1800" b="0" dirty="0">
                        <a:solidFill>
                          <a:schemeClr val="tx1"/>
                        </a:solidFill>
                        <a:effectLst/>
                        <a:latin typeface="+mn-lt"/>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latin typeface="+mn-lt"/>
                          <a:ea typeface="Times New Roman"/>
                        </a:rPr>
                        <a:t>0.238</a:t>
                      </a:r>
                      <a:endParaRPr lang="en-US" sz="1800" dirty="0">
                        <a:solidFill>
                          <a:schemeClr val="tx1"/>
                        </a:solidFill>
                        <a:effectLst/>
                        <a:latin typeface="+mn-lt"/>
                        <a:ea typeface="Times New Roman"/>
                      </a:endParaRPr>
                    </a:p>
                  </a:txBody>
                  <a:tcPr marL="68580" marR="68580" marT="0" marB="0"/>
                </a:tc>
              </a:tr>
              <a:tr h="319928">
                <a:tc gridSpan="2">
                  <a:txBody>
                    <a:bodyPr/>
                    <a:lstStyle/>
                    <a:p>
                      <a:pPr marL="0" marR="0">
                        <a:spcBef>
                          <a:spcPts val="0"/>
                        </a:spcBef>
                        <a:spcAft>
                          <a:spcPts val="0"/>
                        </a:spcAft>
                      </a:pPr>
                      <a:endParaRPr lang="en-US" sz="1800" dirty="0" smtClean="0">
                        <a:solidFill>
                          <a:schemeClr val="tx1"/>
                        </a:solidFill>
                        <a:effectLst/>
                      </a:endParaRPr>
                    </a:p>
                    <a:p>
                      <a:pPr marL="0" marR="0">
                        <a:spcBef>
                          <a:spcPts val="0"/>
                        </a:spcBef>
                        <a:spcAft>
                          <a:spcPts val="0"/>
                        </a:spcAft>
                      </a:pPr>
                      <a:r>
                        <a:rPr lang="en-US" sz="2400" dirty="0" smtClean="0">
                          <a:solidFill>
                            <a:schemeClr val="tx1"/>
                          </a:solidFill>
                          <a:effectLst/>
                        </a:rPr>
                        <a:t>Contingency </a:t>
                      </a:r>
                      <a:r>
                        <a:rPr lang="en-US" sz="2400" dirty="0">
                          <a:solidFill>
                            <a:schemeClr val="tx1"/>
                          </a:solidFill>
                          <a:effectLst/>
                        </a:rPr>
                        <a:t>Fund (Long-term efforts)</a:t>
                      </a:r>
                      <a:endParaRPr lang="en-US" sz="2400" dirty="0">
                        <a:solidFill>
                          <a:schemeClr val="tx1"/>
                        </a:solidFill>
                        <a:effectLst/>
                        <a:latin typeface="Times New Roman"/>
                        <a:ea typeface="Times New Roman"/>
                      </a:endParaRPr>
                    </a:p>
                  </a:txBody>
                  <a:tcPr marL="68580" marR="68580" marT="0" marB="0"/>
                </a:tc>
                <a:tc hMerge="1">
                  <a:txBody>
                    <a:bodyPr/>
                    <a:lstStyle/>
                    <a:p>
                      <a:endParaRPr lang="en-US"/>
                    </a:p>
                  </a:txBody>
                  <a:tcPr/>
                </a:tc>
              </a:tr>
              <a:tr h="304912">
                <a:tc>
                  <a:txBody>
                    <a:bodyPr/>
                    <a:lstStyle/>
                    <a:p>
                      <a:pPr marL="0" marR="0">
                        <a:spcBef>
                          <a:spcPts val="0"/>
                        </a:spcBef>
                        <a:spcAft>
                          <a:spcPts val="0"/>
                        </a:spcAft>
                      </a:pPr>
                      <a:r>
                        <a:rPr lang="en-US" sz="1800" b="0" dirty="0" smtClean="0">
                          <a:solidFill>
                            <a:schemeClr val="tx1"/>
                          </a:solidFill>
                          <a:effectLst/>
                        </a:rPr>
                        <a:t>Department</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Amount ($ in billions)</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smtClean="0">
                          <a:solidFill>
                            <a:schemeClr val="tx1"/>
                          </a:solidFill>
                          <a:effectLst/>
                        </a:rPr>
                        <a:t>USAID and Department of Defense</a:t>
                      </a:r>
                      <a:endParaRPr lang="en-US" sz="1800" b="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smtClean="0">
                          <a:solidFill>
                            <a:schemeClr val="tx1"/>
                          </a:solidFill>
                          <a:effectLst/>
                        </a:rPr>
                        <a:t>HHS</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t>
                      </a:r>
                      <a:endParaRPr lang="en-US" sz="1800" dirty="0">
                        <a:solidFill>
                          <a:schemeClr val="tx1"/>
                        </a:solidFill>
                        <a:effectLst/>
                        <a:latin typeface="Times New Roman"/>
                        <a:ea typeface="Times New Roman"/>
                      </a:endParaRPr>
                    </a:p>
                  </a:txBody>
                  <a:tcPr marL="68580" marR="68580" marT="0" marB="0"/>
                </a:tc>
              </a:tr>
            </a:tbl>
          </a:graphicData>
        </a:graphic>
      </p:graphicFrame>
      <p:sp>
        <p:nvSpPr>
          <p:cNvPr id="3" name="TextBox 2"/>
          <p:cNvSpPr txBox="1"/>
          <p:nvPr/>
        </p:nvSpPr>
        <p:spPr>
          <a:xfrm>
            <a:off x="533400" y="1138535"/>
            <a:ext cx="7848600" cy="461665"/>
          </a:xfrm>
          <a:prstGeom prst="rect">
            <a:avLst/>
          </a:prstGeom>
          <a:noFill/>
        </p:spPr>
        <p:txBody>
          <a:bodyPr wrap="square" rtlCol="0">
            <a:spAutoFit/>
          </a:bodyPr>
          <a:lstStyle/>
          <a:p>
            <a:r>
              <a:rPr lang="en-US" sz="2400" dirty="0" smtClean="0"/>
              <a:t>USG ~$5.4 Billion Ebola Emergency Appropriation</a:t>
            </a:r>
            <a:endParaRPr lang="en-US" sz="2400" dirty="0"/>
          </a:p>
        </p:txBody>
      </p:sp>
      <p:sp>
        <p:nvSpPr>
          <p:cNvPr id="5" name="Rectangle 2"/>
          <p:cNvSpPr txBox="1">
            <a:spLocks noChangeArrowheads="1"/>
          </p:cNvSpPr>
          <p:nvPr/>
        </p:nvSpPr>
        <p:spPr>
          <a:xfrm>
            <a:off x="228600" y="76200"/>
            <a:ext cx="8229600" cy="1143000"/>
          </a:xfrm>
          <a:prstGeom prst="rect">
            <a:avLst/>
          </a:prstGeom>
        </p:spPr>
        <p:txBody>
          <a:bodyPr>
            <a:normAutofit/>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kern="0" smtClean="0"/>
              <a:t>Economic analysis: Amplification</a:t>
            </a:r>
            <a:endParaRPr lang="en-US" sz="3600" kern="0" dirty="0" smtClean="0"/>
          </a:p>
        </p:txBody>
      </p:sp>
    </p:spTree>
    <p:extLst>
      <p:ext uri="{BB962C8B-B14F-4D97-AF65-F5344CB8AC3E}">
        <p14:creationId xmlns:p14="http://schemas.microsoft.com/office/powerpoint/2010/main" val="2276544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6915" name="Text Box 3"/>
          <p:cNvSpPr txBox="1">
            <a:spLocks noChangeArrowheads="1"/>
          </p:cNvSpPr>
          <p:nvPr/>
        </p:nvSpPr>
        <p:spPr bwMode="auto">
          <a:xfrm>
            <a:off x="381001" y="228600"/>
            <a:ext cx="8382000" cy="6010876"/>
          </a:xfrm>
          <a:prstGeom prst="rect">
            <a:avLst/>
          </a:prstGeom>
          <a:noFill/>
          <a:ln w="9525">
            <a:noFill/>
            <a:miter lim="800000"/>
            <a:headEnd/>
            <a:tailEnd/>
          </a:ln>
          <a:effectLst/>
        </p:spPr>
        <p:txBody>
          <a:bodyPr wrap="square">
            <a:spAutoFit/>
          </a:bodyPr>
          <a:lstStyle/>
          <a:p>
            <a:pPr>
              <a:lnSpc>
                <a:spcPct val="80000"/>
              </a:lnSpc>
              <a:spcBef>
                <a:spcPct val="50000"/>
              </a:spcBef>
              <a:defRPr/>
            </a:pPr>
            <a:r>
              <a:rPr lang="en-US" sz="2400" b="1" dirty="0" smtClean="0"/>
              <a:t>Ebola economic modeling results</a:t>
            </a:r>
          </a:p>
          <a:p>
            <a:pPr>
              <a:lnSpc>
                <a:spcPct val="80000"/>
              </a:lnSpc>
              <a:spcBef>
                <a:spcPct val="50000"/>
              </a:spcBef>
              <a:defRPr/>
            </a:pPr>
            <a:endParaRPr lang="en-US" b="1" dirty="0" smtClean="0"/>
          </a:p>
          <a:p>
            <a:pPr>
              <a:spcBef>
                <a:spcPct val="50000"/>
              </a:spcBef>
              <a:defRPr/>
            </a:pPr>
            <a:r>
              <a:rPr lang="en-US" dirty="0" smtClean="0"/>
              <a:t>~$5 Billion is enough to significantly reduce risk of future event</a:t>
            </a:r>
          </a:p>
          <a:p>
            <a:pPr>
              <a:spcBef>
                <a:spcPct val="50000"/>
              </a:spcBef>
              <a:defRPr/>
            </a:pPr>
            <a:r>
              <a:rPr lang="en-US" u="sng" dirty="0" smtClean="0"/>
              <a:t>$100M proposed by WHO is inadequate</a:t>
            </a:r>
          </a:p>
          <a:p>
            <a:pPr>
              <a:spcBef>
                <a:spcPct val="50000"/>
              </a:spcBef>
              <a:defRPr/>
            </a:pPr>
            <a:endParaRPr lang="en-US" dirty="0" smtClean="0"/>
          </a:p>
          <a:p>
            <a:pPr>
              <a:spcBef>
                <a:spcPct val="50000"/>
              </a:spcBef>
              <a:defRPr/>
            </a:pPr>
            <a:r>
              <a:rPr lang="en-US" dirty="0" smtClean="0"/>
              <a:t>To optimize prevention of future Ebola outbreaks:</a:t>
            </a:r>
          </a:p>
          <a:p>
            <a:pPr marL="457200" indent="-457200">
              <a:spcBef>
                <a:spcPct val="50000"/>
              </a:spcBef>
              <a:buFont typeface="Arial" panose="020B0604020202020204" pitchFamily="34" charset="0"/>
              <a:buChar char="•"/>
              <a:defRPr/>
            </a:pPr>
            <a:r>
              <a:rPr lang="en-US" dirty="0" smtClean="0"/>
              <a:t>$5 Billion as a reserve fund; $1Bn used to purchase equipment, train staff</a:t>
            </a:r>
          </a:p>
          <a:p>
            <a:pPr marL="457200" indent="-457200">
              <a:spcBef>
                <a:spcPct val="50000"/>
              </a:spcBef>
              <a:buFont typeface="Arial" panose="020B0604020202020204" pitchFamily="34" charset="0"/>
              <a:buChar char="•"/>
              <a:defRPr/>
            </a:pPr>
            <a:r>
              <a:rPr lang="en-US" dirty="0" smtClean="0"/>
              <a:t>$4 Billion invested to produce annual return to fund reserve staff, logistics, </a:t>
            </a:r>
          </a:p>
          <a:p>
            <a:pPr>
              <a:spcBef>
                <a:spcPct val="50000"/>
              </a:spcBef>
              <a:defRPr/>
            </a:pPr>
            <a:endParaRPr lang="en-US" dirty="0" smtClean="0"/>
          </a:p>
          <a:p>
            <a:pPr>
              <a:spcBef>
                <a:spcPct val="50000"/>
              </a:spcBef>
              <a:defRPr/>
            </a:pPr>
            <a:r>
              <a:rPr lang="en-US" dirty="0" smtClean="0"/>
              <a:t>Reserve fund functions:</a:t>
            </a:r>
          </a:p>
          <a:p>
            <a:pPr marL="342900" indent="-342900">
              <a:spcBef>
                <a:spcPct val="50000"/>
              </a:spcBef>
              <a:buFont typeface="Arial" panose="020B0604020202020204" pitchFamily="34" charset="0"/>
              <a:buChar char="•"/>
              <a:defRPr/>
            </a:pPr>
            <a:r>
              <a:rPr lang="en-US" dirty="0" smtClean="0"/>
              <a:t>Mobile laboratories, hospital beds within the region</a:t>
            </a:r>
          </a:p>
          <a:p>
            <a:pPr marL="342900" indent="-342900">
              <a:spcBef>
                <a:spcPct val="50000"/>
              </a:spcBef>
              <a:buFont typeface="Arial" panose="020B0604020202020204" pitchFamily="34" charset="0"/>
              <a:buChar char="•"/>
              <a:defRPr/>
            </a:pPr>
            <a:r>
              <a:rPr lang="en-US" dirty="0" smtClean="0"/>
              <a:t>Trained nurses, doctors, within high risk countries </a:t>
            </a:r>
          </a:p>
          <a:p>
            <a:pPr marL="342900" indent="-342900">
              <a:spcBef>
                <a:spcPct val="50000"/>
              </a:spcBef>
              <a:buFont typeface="Arial" panose="020B0604020202020204" pitchFamily="34" charset="0"/>
              <a:buChar char="•"/>
              <a:defRPr/>
            </a:pPr>
            <a:r>
              <a:rPr lang="en-US" dirty="0" smtClean="0"/>
              <a:t>Trained epidemiologists for contact tracing and behavioral risk mitigation</a:t>
            </a:r>
          </a:p>
          <a:p>
            <a:pPr marL="342900" indent="-342900">
              <a:spcBef>
                <a:spcPct val="50000"/>
              </a:spcBef>
              <a:buFont typeface="Arial" panose="020B0604020202020204" pitchFamily="34" charset="0"/>
              <a:buChar char="•"/>
              <a:defRPr/>
            </a:pPr>
            <a:r>
              <a:rPr lang="en-US" dirty="0" smtClean="0"/>
              <a:t>Similar ethos as </a:t>
            </a:r>
            <a:r>
              <a:rPr lang="en-US" dirty="0" err="1" smtClean="0"/>
              <a:t>Dept</a:t>
            </a:r>
            <a:r>
              <a:rPr lang="en-US" dirty="0" smtClean="0"/>
              <a:t> of Defense, i.e. surge capacity and significant ‘peace-time’ redundancy of staff.</a:t>
            </a:r>
          </a:p>
        </p:txBody>
      </p:sp>
      <p:sp>
        <p:nvSpPr>
          <p:cNvPr id="2" name="TextBox 1"/>
          <p:cNvSpPr txBox="1"/>
          <p:nvPr/>
        </p:nvSpPr>
        <p:spPr>
          <a:xfrm>
            <a:off x="6182687" y="6358855"/>
            <a:ext cx="2499919" cy="369332"/>
          </a:xfrm>
          <a:prstGeom prst="rect">
            <a:avLst/>
          </a:prstGeom>
          <a:noFill/>
        </p:spPr>
        <p:txBody>
          <a:bodyPr wrap="square" rtlCol="0">
            <a:spAutoFit/>
          </a:bodyPr>
          <a:lstStyle/>
          <a:p>
            <a:r>
              <a:rPr lang="en-US" dirty="0" smtClean="0"/>
              <a:t>Berry </a:t>
            </a:r>
            <a:r>
              <a:rPr lang="en-US" i="1" dirty="0" smtClean="0"/>
              <a:t>et al</a:t>
            </a:r>
            <a:r>
              <a:rPr lang="en-US" dirty="0" smtClean="0"/>
              <a:t>. in review</a:t>
            </a:r>
            <a:endParaRPr lang="en-US" dirty="0"/>
          </a:p>
        </p:txBody>
      </p:sp>
    </p:spTree>
    <p:extLst>
      <p:ext uri="{BB962C8B-B14F-4D97-AF65-F5344CB8AC3E}">
        <p14:creationId xmlns:p14="http://schemas.microsoft.com/office/powerpoint/2010/main" val="450362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209800"/>
            <a:ext cx="2971800" cy="3109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dirty="0" smtClean="0"/>
              <a:t>Economic analysis: Spread</a:t>
            </a:r>
            <a:endParaRPr lang="en-US" sz="3600" dirty="0" smtClean="0"/>
          </a:p>
        </p:txBody>
      </p:sp>
      <p:sp>
        <p:nvSpPr>
          <p:cNvPr id="89092" name="Rectangle 4"/>
          <p:cNvSpPr>
            <a:spLocks noChangeArrowheads="1"/>
          </p:cNvSpPr>
          <p:nvPr/>
        </p:nvSpPr>
        <p:spPr bwMode="auto">
          <a:xfrm>
            <a:off x="685800" y="1295400"/>
            <a:ext cx="8177389"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2900" indent="-342900">
              <a:spcBef>
                <a:spcPct val="20000"/>
              </a:spcBef>
              <a:buFontTx/>
              <a:buChar char="•"/>
            </a:pPr>
            <a:r>
              <a:rPr lang="en-US" sz="2400" dirty="0" smtClean="0">
                <a:latin typeface="Arial" pitchFamily="34" charset="0"/>
              </a:rPr>
              <a:t>Policy decisions on Ebola flight stoppages (‘quarantine’ strategy)</a:t>
            </a:r>
          </a:p>
          <a:p>
            <a:pPr marL="342900" indent="-342900">
              <a:spcBef>
                <a:spcPct val="20000"/>
              </a:spcBef>
              <a:buFontTx/>
              <a:buChar char="•"/>
            </a:pPr>
            <a:endParaRPr lang="en-US" sz="2400" dirty="0"/>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209800"/>
            <a:ext cx="2971800" cy="3109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25" y="2209800"/>
            <a:ext cx="3028950" cy="3169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1208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dirty="0" smtClean="0"/>
              <a:t>Zoonotic EID Hotspots II</a:t>
            </a:r>
            <a:endParaRPr lang="en-US" sz="3600" dirty="0" smtClean="0"/>
          </a:p>
        </p:txBody>
      </p:sp>
      <p:sp>
        <p:nvSpPr>
          <p:cNvPr id="89092" name="Rectangle 4"/>
          <p:cNvSpPr>
            <a:spLocks noChangeArrowheads="1"/>
          </p:cNvSpPr>
          <p:nvPr/>
        </p:nvSpPr>
        <p:spPr bwMode="auto">
          <a:xfrm>
            <a:off x="685800" y="1295400"/>
            <a:ext cx="8177389"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550" y="1905000"/>
            <a:ext cx="7543800" cy="3771900"/>
          </a:xfrm>
          <a:prstGeom prst="rect">
            <a:avLst/>
          </a:prstGeom>
        </p:spPr>
      </p:pic>
    </p:spTree>
    <p:extLst>
      <p:ext uri="{BB962C8B-B14F-4D97-AF65-F5344CB8AC3E}">
        <p14:creationId xmlns:p14="http://schemas.microsoft.com/office/powerpoint/2010/main" val="3281627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1828800"/>
            <a:ext cx="8636000" cy="3238500"/>
          </a:xfrm>
          <a:prstGeom prst="rect">
            <a:avLst/>
          </a:prstGeom>
        </p:spPr>
      </p:pic>
      <p:sp>
        <p:nvSpPr>
          <p:cNvPr id="3" name="Title 1"/>
          <p:cNvSpPr txBox="1">
            <a:spLocks/>
          </p:cNvSpPr>
          <p:nvPr/>
        </p:nvSpPr>
        <p:spPr>
          <a:xfrm>
            <a:off x="152400" y="38100"/>
            <a:ext cx="8229600" cy="1143000"/>
          </a:xfrm>
          <a:prstGeom prst="rect">
            <a:avLst/>
          </a:prstGeom>
        </p:spPr>
        <p:txBody>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smtClean="0"/>
              <a:t>Maestro of Modeling</a:t>
            </a:r>
            <a:br>
              <a:rPr lang="en-US" smtClean="0"/>
            </a:br>
            <a:endParaRPr lang="en-US" dirty="0"/>
          </a:p>
        </p:txBody>
      </p:sp>
    </p:spTree>
    <p:extLst>
      <p:ext uri="{BB962C8B-B14F-4D97-AF65-F5344CB8AC3E}">
        <p14:creationId xmlns:p14="http://schemas.microsoft.com/office/powerpoint/2010/main" val="52064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dirty="0" smtClean="0"/>
              <a:t>Hotspots III</a:t>
            </a:r>
            <a:endParaRPr lang="en-US" sz="3600" dirty="0" smtClean="0"/>
          </a:p>
        </p:txBody>
      </p:sp>
      <p:sp>
        <p:nvSpPr>
          <p:cNvPr id="89092" name="Rectangle 4"/>
          <p:cNvSpPr>
            <a:spLocks noChangeArrowheads="1"/>
          </p:cNvSpPr>
          <p:nvPr/>
        </p:nvSpPr>
        <p:spPr bwMode="auto">
          <a:xfrm>
            <a:off x="4648200" y="1371600"/>
            <a:ext cx="4214989"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2900" indent="-342900">
              <a:spcBef>
                <a:spcPts val="1200"/>
              </a:spcBef>
              <a:buFontTx/>
              <a:buChar char="•"/>
            </a:pPr>
            <a:r>
              <a:rPr lang="en-GB" sz="2000" dirty="0" smtClean="0">
                <a:latin typeface="Arial" pitchFamily="34" charset="0"/>
              </a:rPr>
              <a:t>Limitation of Jones et al. 2008 and Hotspots II is underlying Response Variable Dataset</a:t>
            </a:r>
          </a:p>
          <a:p>
            <a:pPr marL="342900" indent="-342900">
              <a:spcBef>
                <a:spcPts val="1200"/>
              </a:spcBef>
              <a:buFontTx/>
              <a:buChar char="•"/>
            </a:pPr>
            <a:r>
              <a:rPr lang="en-GB" sz="2000" b="1" dirty="0" smtClean="0">
                <a:latin typeface="Arial" pitchFamily="34" charset="0"/>
              </a:rPr>
              <a:t>New response variable </a:t>
            </a:r>
            <a:r>
              <a:rPr lang="en-GB" sz="2000" dirty="0" smtClean="0">
                <a:latin typeface="Arial" pitchFamily="34" charset="0"/>
              </a:rPr>
              <a:t>= all disease emergence events (or cases when available) for each disease, not just 1</a:t>
            </a:r>
            <a:r>
              <a:rPr lang="en-GB" sz="2000" baseline="30000" dirty="0" smtClean="0">
                <a:latin typeface="Arial" pitchFamily="34" charset="0"/>
              </a:rPr>
              <a:t>st</a:t>
            </a:r>
          </a:p>
          <a:p>
            <a:pPr marL="342900" indent="-342900">
              <a:spcBef>
                <a:spcPct val="20000"/>
              </a:spcBef>
              <a:buFontTx/>
              <a:buChar char="•"/>
            </a:pPr>
            <a:r>
              <a:rPr lang="en-GB" sz="2000" b="1" dirty="0" smtClean="0">
                <a:latin typeface="Arial" pitchFamily="34" charset="0"/>
              </a:rPr>
              <a:t>Future projections of risk </a:t>
            </a:r>
            <a:r>
              <a:rPr lang="en-GB" sz="2000" dirty="0" smtClean="0">
                <a:latin typeface="Arial" pitchFamily="34" charset="0"/>
              </a:rPr>
              <a:t>5</a:t>
            </a:r>
            <a:r>
              <a:rPr lang="en-GB" sz="2000" dirty="0">
                <a:latin typeface="Arial" pitchFamily="34" charset="0"/>
              </a:rPr>
              <a:t>, 10, 20 years in </a:t>
            </a:r>
            <a:r>
              <a:rPr lang="en-GB" sz="2000" dirty="0" smtClean="0">
                <a:latin typeface="Arial" pitchFamily="34" charset="0"/>
              </a:rPr>
              <a:t>future, u</a:t>
            </a:r>
            <a:r>
              <a:rPr lang="en-US" sz="2000" dirty="0" smtClean="0"/>
              <a:t>sing </a:t>
            </a:r>
            <a:r>
              <a:rPr lang="en-US" sz="2000" dirty="0"/>
              <a:t>projected changes in human demography, climate, livestock, and travel and trade etc</a:t>
            </a:r>
            <a:r>
              <a:rPr lang="en-US" sz="2000" dirty="0" smtClean="0"/>
              <a:t>.</a:t>
            </a:r>
            <a:endParaRPr lang="en-GB" sz="2000" dirty="0" smtClean="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6" name="Picture 5"/>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2936" r="95889"/>
                    </a14:imgEffect>
                  </a14:imgLayer>
                </a14:imgProps>
              </a:ext>
              <a:ext uri="{28A0092B-C50C-407E-A947-70E740481C1C}">
                <a14:useLocalDpi xmlns:a14="http://schemas.microsoft.com/office/drawing/2010/main"/>
              </a:ext>
            </a:extLst>
          </a:blip>
          <a:srcRect/>
          <a:stretch/>
        </p:blipFill>
        <p:spPr>
          <a:xfrm>
            <a:off x="152400" y="1295400"/>
            <a:ext cx="4724400" cy="4216339"/>
          </a:xfrm>
          <a:prstGeom prst="rect">
            <a:avLst/>
          </a:prstGeom>
        </p:spPr>
      </p:pic>
    </p:spTree>
    <p:extLst>
      <p:ext uri="{BB962C8B-B14F-4D97-AF65-F5344CB8AC3E}">
        <p14:creationId xmlns:p14="http://schemas.microsoft.com/office/powerpoint/2010/main" val="3721223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248"/>
        <p:cNvGrpSpPr/>
        <p:nvPr/>
      </p:nvGrpSpPr>
      <p:grpSpPr>
        <a:xfrm>
          <a:off x="0" y="0"/>
          <a:ext cx="0" cy="0"/>
          <a:chOff x="0" y="0"/>
          <a:chExt cx="0" cy="0"/>
        </a:xfrm>
      </p:grpSpPr>
      <p:pic>
        <p:nvPicPr>
          <p:cNvPr id="253" name="Shape 253"/>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7025726" y="6057150"/>
            <a:ext cx="1697710" cy="506699"/>
          </a:xfrm>
          <a:prstGeom prst="rect">
            <a:avLst/>
          </a:prstGeom>
          <a:noFill/>
          <a:ln>
            <a:noFill/>
          </a:ln>
        </p:spPr>
      </p:pic>
      <p:sp>
        <p:nvSpPr>
          <p:cNvPr id="254" name="Shape 254"/>
          <p:cNvSpPr txBox="1"/>
          <p:nvPr/>
        </p:nvSpPr>
        <p:spPr>
          <a:xfrm>
            <a:off x="3657600" y="581701"/>
            <a:ext cx="4560858" cy="1628099"/>
          </a:xfrm>
          <a:prstGeom prst="rect">
            <a:avLst/>
          </a:prstGeom>
          <a:noFill/>
          <a:ln>
            <a:noFill/>
          </a:ln>
        </p:spPr>
        <p:txBody>
          <a:bodyPr lIns="91425" tIns="91425" rIns="91425" bIns="91425" anchor="ctr" anchorCtr="0">
            <a:noAutofit/>
          </a:bodyPr>
          <a:lstStyle/>
          <a:p>
            <a:pPr lvl="0" rtl="0">
              <a:spcBef>
                <a:spcPts val="0"/>
              </a:spcBef>
              <a:buNone/>
            </a:pPr>
            <a:r>
              <a:rPr lang="en" sz="1800" dirty="0">
                <a:solidFill>
                  <a:srgbClr val="434343"/>
                </a:solidFill>
                <a:latin typeface="Open Sans"/>
                <a:ea typeface="Open Sans"/>
                <a:cs typeface="Open Sans"/>
                <a:sym typeface="Open Sans"/>
              </a:rPr>
              <a:t>Centralized web-application dedicated to the storage, display, dissemination, and discussion of the current knowledge of disease emergence. </a:t>
            </a:r>
          </a:p>
        </p:txBody>
      </p:sp>
      <p:pic>
        <p:nvPicPr>
          <p:cNvPr id="258" name="Shape 25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228600" y="228600"/>
            <a:ext cx="2925375" cy="1852675"/>
          </a:xfrm>
          <a:prstGeom prst="rect">
            <a:avLst/>
          </a:prstGeom>
          <a:noFill/>
          <a:ln>
            <a:noFill/>
          </a:ln>
        </p:spPr>
      </p:pic>
      <p:pic>
        <p:nvPicPr>
          <p:cNvPr id="263" name="Shape 263"/>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143000" y="2286000"/>
            <a:ext cx="6400800" cy="3618750"/>
          </a:xfrm>
          <a:prstGeom prst="rect">
            <a:avLst/>
          </a:prstGeom>
          <a:noFill/>
          <a:ln>
            <a:noFill/>
          </a:ln>
        </p:spPr>
      </p:pic>
    </p:spTree>
    <p:extLst>
      <p:ext uri="{BB962C8B-B14F-4D97-AF65-F5344CB8AC3E}">
        <p14:creationId xmlns:p14="http://schemas.microsoft.com/office/powerpoint/2010/main" val="3191755664"/>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0150" y="1524000"/>
            <a:ext cx="2116092" cy="369332"/>
          </a:xfrm>
          <a:prstGeom prst="rect">
            <a:avLst/>
          </a:prstGeom>
          <a:noFill/>
        </p:spPr>
        <p:txBody>
          <a:bodyPr wrap="none" rtlCol="0">
            <a:spAutoFit/>
          </a:bodyPr>
          <a:lstStyle/>
          <a:p>
            <a:r>
              <a:rPr lang="en-US" dirty="0" smtClean="0">
                <a:solidFill>
                  <a:prstClr val="black"/>
                </a:solidFill>
              </a:rPr>
              <a:t>Brazil, Amazon basin</a:t>
            </a:r>
            <a:endParaRPr lang="en-US" dirty="0">
              <a:solidFill>
                <a:prstClr val="black"/>
              </a:solidFill>
            </a:endParaRPr>
          </a:p>
        </p:txBody>
      </p:sp>
      <p:pic>
        <p:nvPicPr>
          <p:cNvPr id="5" name="Picture 4" descr="BR_StudyArea.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4005" y="2171238"/>
            <a:ext cx="3708396" cy="2668236"/>
          </a:xfrm>
          <a:prstGeom prst="rect">
            <a:avLst/>
          </a:prstGeom>
        </p:spPr>
      </p:pic>
      <p:pic>
        <p:nvPicPr>
          <p:cNvPr id="6" name="Picture 5" descr="Uganda_Stud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0718" y="3892825"/>
            <a:ext cx="3683380" cy="2650237"/>
          </a:xfrm>
          <a:prstGeom prst="rect">
            <a:avLst/>
          </a:prstGeom>
        </p:spPr>
      </p:pic>
      <p:sp>
        <p:nvSpPr>
          <p:cNvPr id="7" name="TextBox 6"/>
          <p:cNvSpPr txBox="1"/>
          <p:nvPr/>
        </p:nvSpPr>
        <p:spPr>
          <a:xfrm>
            <a:off x="4508036" y="3505356"/>
            <a:ext cx="3612143" cy="369332"/>
          </a:xfrm>
          <a:prstGeom prst="rect">
            <a:avLst/>
          </a:prstGeom>
          <a:noFill/>
        </p:spPr>
        <p:txBody>
          <a:bodyPr wrap="none" rtlCol="0">
            <a:spAutoFit/>
          </a:bodyPr>
          <a:lstStyle/>
          <a:p>
            <a:r>
              <a:rPr lang="en-US" dirty="0" smtClean="0">
                <a:solidFill>
                  <a:prstClr val="black"/>
                </a:solidFill>
              </a:rPr>
              <a:t>Uganda, </a:t>
            </a:r>
            <a:r>
              <a:rPr lang="en-US" dirty="0" err="1" smtClean="0">
                <a:solidFill>
                  <a:prstClr val="black"/>
                </a:solidFill>
              </a:rPr>
              <a:t>Bwindi</a:t>
            </a:r>
            <a:r>
              <a:rPr lang="en-US" dirty="0" smtClean="0">
                <a:solidFill>
                  <a:prstClr val="black"/>
                </a:solidFill>
              </a:rPr>
              <a:t> Impenetrable Forest</a:t>
            </a:r>
            <a:endParaRPr lang="en-US" dirty="0">
              <a:solidFill>
                <a:prstClr val="black"/>
              </a:solidFill>
            </a:endParaRPr>
          </a:p>
        </p:txBody>
      </p:sp>
      <p:pic>
        <p:nvPicPr>
          <p:cNvPr id="8" name="Content Placeholder 3" descr="SiteSelection_PREDICT_Kinab.jpg"/>
          <p:cNvPicPr>
            <a:picLocks noGrp="1" noChangeAspect="1"/>
          </p:cNvPicPr>
          <p:nvPr>
            <p:ph idx="1"/>
          </p:nvPr>
        </p:nvPicPr>
        <p:blipFill>
          <a:blip r:embed="rId4">
            <a:extLst>
              <a:ext uri="{28A0092B-C50C-407E-A947-70E740481C1C}">
                <a14:useLocalDpi xmlns:a14="http://schemas.microsoft.com/office/drawing/2010/main" val="0"/>
              </a:ext>
            </a:extLst>
          </a:blip>
          <a:srcRect t="7822" b="7822"/>
          <a:stretch>
            <a:fillRect/>
          </a:stretch>
        </p:blipFill>
        <p:spPr>
          <a:xfrm>
            <a:off x="4490718" y="967447"/>
            <a:ext cx="4318000" cy="2374734"/>
          </a:xfrm>
        </p:spPr>
      </p:pic>
      <p:sp>
        <p:nvSpPr>
          <p:cNvPr id="9" name="TextBox 8"/>
          <p:cNvSpPr txBox="1"/>
          <p:nvPr/>
        </p:nvSpPr>
        <p:spPr>
          <a:xfrm>
            <a:off x="4876800" y="502501"/>
            <a:ext cx="2493568" cy="369332"/>
          </a:xfrm>
          <a:prstGeom prst="rect">
            <a:avLst/>
          </a:prstGeom>
          <a:noFill/>
        </p:spPr>
        <p:txBody>
          <a:bodyPr wrap="none" rtlCol="0">
            <a:spAutoFit/>
          </a:bodyPr>
          <a:lstStyle/>
          <a:p>
            <a:r>
              <a:rPr lang="en-US" dirty="0" smtClean="0">
                <a:solidFill>
                  <a:prstClr val="black"/>
                </a:solidFill>
              </a:rPr>
              <a:t>Borneo, Kinabatangan R.</a:t>
            </a:r>
            <a:endParaRPr lang="en-US" dirty="0">
              <a:solidFill>
                <a:prstClr val="black"/>
              </a:solidFill>
            </a:endParaRPr>
          </a:p>
        </p:txBody>
      </p:sp>
      <p:sp>
        <p:nvSpPr>
          <p:cNvPr id="2" name="TextBox 1"/>
          <p:cNvSpPr txBox="1"/>
          <p:nvPr/>
        </p:nvSpPr>
        <p:spPr>
          <a:xfrm>
            <a:off x="66902" y="52321"/>
            <a:ext cx="4082602" cy="461665"/>
          </a:xfrm>
          <a:prstGeom prst="rect">
            <a:avLst/>
          </a:prstGeom>
          <a:noFill/>
        </p:spPr>
        <p:txBody>
          <a:bodyPr wrap="square" rtlCol="0">
            <a:spAutoFit/>
          </a:bodyPr>
          <a:lstStyle/>
          <a:p>
            <a:r>
              <a:rPr lang="en-US" sz="2400" dirty="0" smtClean="0">
                <a:solidFill>
                  <a:prstClr val="black"/>
                </a:solidFill>
              </a:rPr>
              <a:t>DEEP FOREST</a:t>
            </a:r>
            <a:endParaRPr lang="en-US" sz="2400" dirty="0">
              <a:solidFill>
                <a:prstClr val="black"/>
              </a:solidFill>
            </a:endParaRPr>
          </a:p>
        </p:txBody>
      </p:sp>
    </p:spTree>
    <p:extLst>
      <p:ext uri="{BB962C8B-B14F-4D97-AF65-F5344CB8AC3E}">
        <p14:creationId xmlns:p14="http://schemas.microsoft.com/office/powerpoint/2010/main" val="2806496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7938"/>
            <a:ext cx="8229600" cy="1143000"/>
          </a:xfrm>
        </p:spPr>
        <p:txBody>
          <a:bodyPr>
            <a:normAutofit/>
          </a:bodyPr>
          <a:lstStyle/>
          <a:p>
            <a:pPr algn="l"/>
            <a:r>
              <a:rPr lang="en-US" sz="2000" dirty="0" smtClean="0"/>
              <a:t>Q1. Have you eaten any wildlife during the past year? </a:t>
            </a:r>
            <a:endParaRPr lang="en-US" sz="2000" dirty="0"/>
          </a:p>
        </p:txBody>
      </p:sp>
      <p:pic>
        <p:nvPicPr>
          <p:cNvPr id="218" name="Picture 217" descr="DFHC_WC_revised.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200" y="990600"/>
            <a:ext cx="5049696" cy="3616946"/>
          </a:xfrm>
          <a:prstGeom prst="rect">
            <a:avLst/>
          </a:prstGeom>
        </p:spPr>
      </p:pic>
      <p:pic>
        <p:nvPicPr>
          <p:cNvPr id="220" name="Picture 219" descr="DFHC_Anova tables.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00" y="4721846"/>
            <a:ext cx="7035800" cy="1945654"/>
          </a:xfrm>
          <a:prstGeom prst="rect">
            <a:avLst/>
          </a:prstGeom>
        </p:spPr>
      </p:pic>
      <p:sp>
        <p:nvSpPr>
          <p:cNvPr id="221" name="TextBox 220"/>
          <p:cNvSpPr txBox="1"/>
          <p:nvPr/>
        </p:nvSpPr>
        <p:spPr>
          <a:xfrm>
            <a:off x="5219700" y="1311276"/>
            <a:ext cx="3924300" cy="3662541"/>
          </a:xfrm>
          <a:prstGeom prst="rect">
            <a:avLst/>
          </a:prstGeom>
          <a:noFill/>
        </p:spPr>
        <p:txBody>
          <a:bodyPr wrap="square" rtlCol="0">
            <a:spAutoFit/>
          </a:bodyPr>
          <a:lstStyle/>
          <a:p>
            <a:r>
              <a:rPr lang="en-US" dirty="0" smtClean="0"/>
              <a:t>Take homes:</a:t>
            </a:r>
          </a:p>
          <a:p>
            <a:pPr marL="285750" indent="-285750">
              <a:buFont typeface="Arial"/>
              <a:buChar char="•"/>
            </a:pPr>
            <a:r>
              <a:rPr lang="en-US" sz="1600" u="sng" dirty="0" smtClean="0"/>
              <a:t>Wildlife consumption varies markedly across the land use gradient </a:t>
            </a:r>
          </a:p>
          <a:p>
            <a:pPr marL="285750" indent="-285750">
              <a:buFont typeface="Arial"/>
              <a:buChar char="•"/>
            </a:pPr>
            <a:endParaRPr lang="en-US" sz="1600" dirty="0"/>
          </a:p>
          <a:p>
            <a:pPr marL="285750" indent="-285750">
              <a:buFont typeface="Arial"/>
              <a:buChar char="•"/>
            </a:pPr>
            <a:r>
              <a:rPr lang="en-US" sz="1600" dirty="0"/>
              <a:t>O</a:t>
            </a:r>
            <a:r>
              <a:rPr lang="en-US" sz="1600" dirty="0" smtClean="0"/>
              <a:t>verall </a:t>
            </a:r>
            <a:r>
              <a:rPr lang="en-US" sz="1600" dirty="0"/>
              <a:t>difference in the proportion of people reporting eating wildlife between </a:t>
            </a:r>
            <a:r>
              <a:rPr lang="en-US" sz="1600" dirty="0" smtClean="0"/>
              <a:t>countries</a:t>
            </a:r>
          </a:p>
          <a:p>
            <a:endParaRPr lang="en-US" sz="1600" dirty="0" smtClean="0"/>
          </a:p>
          <a:p>
            <a:pPr marL="285750" indent="-285750">
              <a:buFont typeface="Arial"/>
              <a:buChar char="•"/>
            </a:pPr>
            <a:r>
              <a:rPr lang="en-US" sz="1600" dirty="0"/>
              <a:t>S</a:t>
            </a:r>
            <a:r>
              <a:rPr lang="en-US" sz="1600" dirty="0" smtClean="0"/>
              <a:t>ignificant </a:t>
            </a:r>
            <a:r>
              <a:rPr lang="en-US" sz="1600" dirty="0"/>
              <a:t>interaction </a:t>
            </a:r>
            <a:r>
              <a:rPr lang="en-US" sz="1600" dirty="0" smtClean="0"/>
              <a:t>effect </a:t>
            </a:r>
            <a:r>
              <a:rPr lang="en-US" sz="1600" dirty="0"/>
              <a:t>which suggests that this trend was not consistent across the gradient levels.</a:t>
            </a:r>
          </a:p>
          <a:p>
            <a:pPr marL="285750" indent="-285750">
              <a:buFont typeface="Arial"/>
              <a:buChar char="•"/>
            </a:pPr>
            <a:endParaRPr lang="en-US" dirty="0" smtClean="0"/>
          </a:p>
          <a:p>
            <a:endParaRPr lang="en-US" dirty="0"/>
          </a:p>
          <a:p>
            <a:endParaRPr lang="en-US" dirty="0"/>
          </a:p>
        </p:txBody>
      </p:sp>
    </p:spTree>
    <p:extLst>
      <p:ext uri="{BB962C8B-B14F-4D97-AF65-F5344CB8AC3E}">
        <p14:creationId xmlns:p14="http://schemas.microsoft.com/office/powerpoint/2010/main" val="1062137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theme/theme1.xml><?xml version="1.0" encoding="utf-8"?>
<a:theme xmlns:a="http://schemas.openxmlformats.org/drawingml/2006/main" name="1_New Change">
  <a:themeElements>
    <a:clrScheme name="EPT Program Template 13">
      <a:dk1>
        <a:srgbClr val="000000"/>
      </a:dk1>
      <a:lt1>
        <a:srgbClr val="E8E0D8"/>
      </a:lt1>
      <a:dk2>
        <a:srgbClr val="000000"/>
      </a:dk2>
      <a:lt2>
        <a:srgbClr val="808080"/>
      </a:lt2>
      <a:accent1>
        <a:srgbClr val="FFFFFF"/>
      </a:accent1>
      <a:accent2>
        <a:srgbClr val="333399"/>
      </a:accent2>
      <a:accent3>
        <a:srgbClr val="F2EDE9"/>
      </a:accent3>
      <a:accent4>
        <a:srgbClr val="000000"/>
      </a:accent4>
      <a:accent5>
        <a:srgbClr val="FFFFFF"/>
      </a:accent5>
      <a:accent6>
        <a:srgbClr val="2D2D8A"/>
      </a:accent6>
      <a:hlink>
        <a:srgbClr val="009999"/>
      </a:hlink>
      <a:folHlink>
        <a:srgbClr val="99CC00"/>
      </a:folHlink>
    </a:clrScheme>
    <a:fontScheme name="EPT Program Template">
      <a:majorFont>
        <a:latin typeface="Franklin Gothic Boo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PT Program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PT Program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PT Program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PT Program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PT Program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PT Program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PT Program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PT Program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PT Program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PT Program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PT Program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PT Program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EPT Program Template 13">
        <a:dk1>
          <a:srgbClr val="000000"/>
        </a:dk1>
        <a:lt1>
          <a:srgbClr val="E8E0D8"/>
        </a:lt1>
        <a:dk2>
          <a:srgbClr val="000000"/>
        </a:dk2>
        <a:lt2>
          <a:srgbClr val="808080"/>
        </a:lt2>
        <a:accent1>
          <a:srgbClr val="FFFFFF"/>
        </a:accent1>
        <a:accent2>
          <a:srgbClr val="333399"/>
        </a:accent2>
        <a:accent3>
          <a:srgbClr val="F2EDE9"/>
        </a:accent3>
        <a:accent4>
          <a:srgbClr val="000000"/>
        </a:accent4>
        <a:accent5>
          <a:srgbClr val="FFFFF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a:themeElements>
    <a:clrScheme name="Blank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Blank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Blank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Blank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Blank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Blank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Blank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Blank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Blank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Blank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New Change">
  <a:themeElements>
    <a:clrScheme name="EPT Program Template 13">
      <a:dk1>
        <a:srgbClr val="000000"/>
      </a:dk1>
      <a:lt1>
        <a:srgbClr val="E8E0D8"/>
      </a:lt1>
      <a:dk2>
        <a:srgbClr val="000000"/>
      </a:dk2>
      <a:lt2>
        <a:srgbClr val="808080"/>
      </a:lt2>
      <a:accent1>
        <a:srgbClr val="FFFFFF"/>
      </a:accent1>
      <a:accent2>
        <a:srgbClr val="333399"/>
      </a:accent2>
      <a:accent3>
        <a:srgbClr val="F2EDE9"/>
      </a:accent3>
      <a:accent4>
        <a:srgbClr val="000000"/>
      </a:accent4>
      <a:accent5>
        <a:srgbClr val="FFFFFF"/>
      </a:accent5>
      <a:accent6>
        <a:srgbClr val="2D2D8A"/>
      </a:accent6>
      <a:hlink>
        <a:srgbClr val="009999"/>
      </a:hlink>
      <a:folHlink>
        <a:srgbClr val="99CC00"/>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PT Program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PT Program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PT Program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PT Program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PT Program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PT Program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PT Program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PT Program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PT Program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PT Program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PT Program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PT Program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EPT Program Template 13">
        <a:dk1>
          <a:srgbClr val="000000"/>
        </a:dk1>
        <a:lt1>
          <a:srgbClr val="E8E0D8"/>
        </a:lt1>
        <a:dk2>
          <a:srgbClr val="000000"/>
        </a:dk2>
        <a:lt2>
          <a:srgbClr val="808080"/>
        </a:lt2>
        <a:accent1>
          <a:srgbClr val="FFFFFF"/>
        </a:accent1>
        <a:accent2>
          <a:srgbClr val="333399"/>
        </a:accent2>
        <a:accent3>
          <a:srgbClr val="F2EDE9"/>
        </a:accent3>
        <a:accent4>
          <a:srgbClr val="000000"/>
        </a:accent4>
        <a:accent5>
          <a:srgbClr val="FFFFF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New Change">
  <a:themeElements>
    <a:clrScheme name="EPT Program Template 13">
      <a:dk1>
        <a:srgbClr val="000000"/>
      </a:dk1>
      <a:lt1>
        <a:srgbClr val="E8E0D8"/>
      </a:lt1>
      <a:dk2>
        <a:srgbClr val="000000"/>
      </a:dk2>
      <a:lt2>
        <a:srgbClr val="808080"/>
      </a:lt2>
      <a:accent1>
        <a:srgbClr val="FFFFFF"/>
      </a:accent1>
      <a:accent2>
        <a:srgbClr val="333399"/>
      </a:accent2>
      <a:accent3>
        <a:srgbClr val="F2EDE9"/>
      </a:accent3>
      <a:accent4>
        <a:srgbClr val="000000"/>
      </a:accent4>
      <a:accent5>
        <a:srgbClr val="FFFFFF"/>
      </a:accent5>
      <a:accent6>
        <a:srgbClr val="2D2D8A"/>
      </a:accent6>
      <a:hlink>
        <a:srgbClr val="009999"/>
      </a:hlink>
      <a:folHlink>
        <a:srgbClr val="99CC00"/>
      </a:folHlink>
    </a:clrScheme>
    <a:fontScheme name="EPT Program Template">
      <a:majorFont>
        <a:latin typeface="Franklin Gothic Boo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PT Program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PT Program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PT Program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PT Program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PT Program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PT Program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PT Program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PT Program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PT Program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PT Program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PT Program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PT Program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EPT Program Template 13">
        <a:dk1>
          <a:srgbClr val="000000"/>
        </a:dk1>
        <a:lt1>
          <a:srgbClr val="E8E0D8"/>
        </a:lt1>
        <a:dk2>
          <a:srgbClr val="000000"/>
        </a:dk2>
        <a:lt2>
          <a:srgbClr val="808080"/>
        </a:lt2>
        <a:accent1>
          <a:srgbClr val="FFFFFF"/>
        </a:accent1>
        <a:accent2>
          <a:srgbClr val="333399"/>
        </a:accent2>
        <a:accent3>
          <a:srgbClr val="F2EDE9"/>
        </a:accent3>
        <a:accent4>
          <a:srgbClr val="000000"/>
        </a:accent4>
        <a:accent5>
          <a:srgbClr val="FFFFF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45367</TotalTime>
  <Words>1969</Words>
  <Application>Microsoft Office PowerPoint</Application>
  <PresentationFormat>On-screen Show (4:3)</PresentationFormat>
  <Paragraphs>348</Paragraphs>
  <Slides>50</Slides>
  <Notes>26</Notes>
  <HiddenSlides>0</HiddenSlides>
  <MMClips>1</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50</vt:i4>
      </vt:variant>
    </vt:vector>
  </HeadingPairs>
  <TitlesOfParts>
    <vt:vector size="56" baseType="lpstr">
      <vt:lpstr>1_New Change</vt:lpstr>
      <vt:lpstr>Blank</vt:lpstr>
      <vt:lpstr>New Change</vt:lpstr>
      <vt:lpstr>2_New Change</vt:lpstr>
      <vt:lpstr>Perception</vt:lpstr>
      <vt:lpstr>Equation</vt:lpstr>
      <vt:lpstr>PowerPoint Presentation</vt:lpstr>
      <vt:lpstr>PowerPoint Presentation</vt:lpstr>
      <vt:lpstr>PowerPoint Presentation</vt:lpstr>
      <vt:lpstr>Zoonotic EID Hotspots II</vt:lpstr>
      <vt:lpstr>Zoonotic EID Hotspots II</vt:lpstr>
      <vt:lpstr>Hotspots III</vt:lpstr>
      <vt:lpstr>PowerPoint Presentation</vt:lpstr>
      <vt:lpstr>PowerPoint Presentation</vt:lpstr>
      <vt:lpstr>Q1. Have you eaten any wildlife during the past year? </vt:lpstr>
      <vt:lpstr>Trends in bat biodiversity across DEEP FOREST sites in Malaysia</vt:lpstr>
      <vt:lpstr>6 viral families gave something like 20 novel viruses; 50 or 60 positive samples across 2000+ samples   Good viruses (e.g. MERS-like, Human CoV), but not enough n  …but dozens of Herpes/Astro   =&gt; use these as model for viral risk  Concept paper, Spring  Application to all “Land Conversion” sites in PREDICT-2</vt:lpstr>
      <vt:lpstr>PowerPoint Presentation</vt:lpstr>
      <vt:lpstr>PowerPoint Presentation</vt:lpstr>
      <vt:lpstr>Agricultural Intensification  African livestock futures - Carlos</vt:lpstr>
      <vt:lpstr>PowerPoint Presentation</vt:lpstr>
      <vt:lpstr>ALF key questions</vt:lpstr>
      <vt:lpstr>ALF: working plan</vt:lpstr>
      <vt:lpstr>ALF: working plan</vt:lpstr>
      <vt:lpstr>Antimicrobial Resistance (AMR) - Kevin</vt:lpstr>
      <vt:lpstr>Animal Value Chain - Kevin</vt:lpstr>
      <vt:lpstr>Market Risk - Host abundance China</vt:lpstr>
      <vt:lpstr>PowerPoint Presentation</vt:lpstr>
      <vt:lpstr>Animal value chain: MERS-CoV</vt:lpstr>
      <vt:lpstr>PowerPoint Presentation</vt:lpstr>
      <vt:lpstr>Camel Trade Analysis</vt:lpstr>
      <vt:lpstr>PowerPoint Presentation</vt:lpstr>
      <vt:lpstr>PowerPoint Presentation</vt:lpstr>
      <vt:lpstr>PowerPoint Presentation</vt:lpstr>
      <vt:lpstr>Human activities implicated in past spillover events</vt:lpstr>
      <vt:lpstr>Network of high-risk interfaces  shared by zoonotic viruses transmitted from wildlife</vt:lpstr>
      <vt:lpstr>High-risk interfaces update</vt:lpstr>
      <vt:lpstr>% of zoonotic viruses in an order plotted against the % of mammalian species in an order</vt:lpstr>
      <vt:lpstr>Species with as a source of more zoonotic viruses</vt:lpstr>
      <vt:lpstr>Species with high potential for spillover based on past viral spillover events</vt:lpstr>
      <vt:lpstr>PowerPoint Presentation</vt:lpstr>
      <vt:lpstr>PREDICT 1 Interface Data</vt:lpstr>
      <vt:lpstr>PREDICT 1 Interface Preliminary Findings</vt:lpstr>
      <vt:lpstr>PowerPoint Presentation</vt:lpstr>
      <vt:lpstr>‘Missing Zoonoses’</vt:lpstr>
      <vt:lpstr>PowerPoint Presentation</vt:lpstr>
      <vt:lpstr>PowerPoint Presentation</vt:lpstr>
      <vt:lpstr>PowerPoint Presentation</vt:lpstr>
      <vt:lpstr>Viral Ranking Project</vt:lpstr>
      <vt:lpstr>Analytics to support Mitigation - Peter </vt:lpstr>
      <vt:lpstr>Examples of scenario projects</vt:lpstr>
      <vt:lpstr>Economic analysis: Emergence</vt:lpstr>
      <vt:lpstr>PowerPoint Presentation</vt:lpstr>
      <vt:lpstr>PowerPoint Presentation</vt:lpstr>
      <vt:lpstr>Economic analysis: Spread</vt:lpstr>
      <vt:lpstr>PowerPoint Presentation</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USAID</dc:creator>
  <cp:lastModifiedBy>Peter Daszak</cp:lastModifiedBy>
  <cp:revision>348</cp:revision>
  <cp:lastPrinted>2014-11-04T15:21:16Z</cp:lastPrinted>
  <dcterms:created xsi:type="dcterms:W3CDTF">2014-01-06T21:15:11Z</dcterms:created>
  <dcterms:modified xsi:type="dcterms:W3CDTF">2015-09-25T16:54:36Z</dcterms:modified>
</cp:coreProperties>
</file>